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9" r:id="rId3"/>
    <p:sldId id="268" r:id="rId4"/>
    <p:sldId id="280" r:id="rId5"/>
    <p:sldId id="282" r:id="rId6"/>
    <p:sldId id="281" r:id="rId7"/>
    <p:sldId id="277" r:id="rId8"/>
    <p:sldId id="257" r:id="rId9"/>
    <p:sldId id="285" r:id="rId10"/>
    <p:sldId id="258" r:id="rId11"/>
    <p:sldId id="286" r:id="rId12"/>
    <p:sldId id="278" r:id="rId13"/>
    <p:sldId id="287" r:id="rId14"/>
    <p:sldId id="284" r:id="rId15"/>
    <p:sldId id="288" r:id="rId16"/>
    <p:sldId id="274" r:id="rId17"/>
    <p:sldId id="272" r:id="rId18"/>
    <p:sldId id="275" r:id="rId19"/>
    <p:sldId id="271" r:id="rId20"/>
    <p:sldId id="267" r:id="rId21"/>
    <p:sldId id="265" r:id="rId22"/>
  </p:sldIdLst>
  <p:sldSz cx="9144000" cy="6858000" type="screen4x3"/>
  <p:notesSz cx="6858000" cy="994568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057"/>
    <a:srgbClr val="9B22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1D8ECE-8A7E-4418-A029-FAC8FDA18620}" type="doc">
      <dgm:prSet loTypeId="urn:microsoft.com/office/officeart/2005/8/layout/radial4" loCatId="relationship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7FFC5F-016C-4076-AD89-10990F27F340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3300" dirty="0" smtClean="0"/>
            <a:t>Integrated BPharm</a:t>
          </a:r>
          <a:endParaRPr lang="en-US" sz="3300" dirty="0"/>
        </a:p>
      </dgm:t>
    </dgm:pt>
    <dgm:pt modelId="{0531A947-E1FF-484E-953A-CF479986C745}" type="parTrans" cxnId="{37F61D1D-CEC2-48FF-A3D9-BB56CD2B2EEA}">
      <dgm:prSet/>
      <dgm:spPr/>
      <dgm:t>
        <a:bodyPr/>
        <a:lstStyle/>
        <a:p>
          <a:endParaRPr lang="en-US"/>
        </a:p>
      </dgm:t>
    </dgm:pt>
    <dgm:pt modelId="{42ADE2F4-EBC3-4CB9-90E5-108F564F5594}" type="sibTrans" cxnId="{37F61D1D-CEC2-48FF-A3D9-BB56CD2B2EEA}">
      <dgm:prSet/>
      <dgm:spPr/>
      <dgm:t>
        <a:bodyPr/>
        <a:lstStyle/>
        <a:p>
          <a:endParaRPr lang="en-US"/>
        </a:p>
      </dgm:t>
    </dgm:pt>
    <dgm:pt modelId="{B3EE3765-91DA-4C33-8670-0C717D3E78CD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The Molecule</a:t>
          </a:r>
          <a:endParaRPr lang="en-US" dirty="0"/>
        </a:p>
      </dgm:t>
    </dgm:pt>
    <dgm:pt modelId="{0B1CF526-7F32-4EEA-8FE0-E3F1D1B55AFB}" type="parTrans" cxnId="{9B9698AC-DE94-4580-ADFF-5EA25809849A}">
      <dgm:prSet/>
      <dgm:spPr>
        <a:solidFill>
          <a:srgbClr val="003057"/>
        </a:solidFill>
      </dgm:spPr>
      <dgm:t>
        <a:bodyPr/>
        <a:lstStyle/>
        <a:p>
          <a:endParaRPr lang="en-US"/>
        </a:p>
      </dgm:t>
    </dgm:pt>
    <dgm:pt modelId="{A3502AD5-F9BB-447F-B0F9-29E5BD2027F9}" type="sibTrans" cxnId="{9B9698AC-DE94-4580-ADFF-5EA25809849A}">
      <dgm:prSet/>
      <dgm:spPr/>
      <dgm:t>
        <a:bodyPr/>
        <a:lstStyle/>
        <a:p>
          <a:endParaRPr lang="en-US"/>
        </a:p>
      </dgm:t>
    </dgm:pt>
    <dgm:pt modelId="{CDD435A9-667E-4B21-A865-94EB3A826074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People &amp; Systems</a:t>
          </a:r>
          <a:endParaRPr lang="en-US" dirty="0"/>
        </a:p>
      </dgm:t>
    </dgm:pt>
    <dgm:pt modelId="{5FCA08FD-B885-4FD3-900E-2DC4C7EF9D78}" type="parTrans" cxnId="{CA9D1E65-B086-45FF-A5D5-116C3E507062}">
      <dgm:prSet/>
      <dgm:spPr>
        <a:solidFill>
          <a:srgbClr val="003057"/>
        </a:solidFill>
      </dgm:spPr>
      <dgm:t>
        <a:bodyPr/>
        <a:lstStyle/>
        <a:p>
          <a:endParaRPr lang="en-US"/>
        </a:p>
      </dgm:t>
    </dgm:pt>
    <dgm:pt modelId="{99B5E41F-9C3F-4517-9AC5-9FB979ACB615}" type="sibTrans" cxnId="{CA9D1E65-B086-45FF-A5D5-116C3E507062}">
      <dgm:prSet/>
      <dgm:spPr/>
      <dgm:t>
        <a:bodyPr/>
        <a:lstStyle/>
        <a:p>
          <a:endParaRPr lang="en-US"/>
        </a:p>
      </dgm:t>
    </dgm:pt>
    <dgm:pt modelId="{02823637-D6DF-4879-970A-3AA83D549396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Clinical Pharmacy</a:t>
          </a:r>
          <a:endParaRPr lang="en-US" dirty="0"/>
        </a:p>
      </dgm:t>
    </dgm:pt>
    <dgm:pt modelId="{481FC7EC-77D9-4CAD-9A55-9980FF41CC59}" type="parTrans" cxnId="{0678353B-269D-41CA-AEDB-BE25060FDB51}">
      <dgm:prSet/>
      <dgm:spPr>
        <a:solidFill>
          <a:srgbClr val="003057"/>
        </a:solidFill>
      </dgm:spPr>
      <dgm:t>
        <a:bodyPr/>
        <a:lstStyle/>
        <a:p>
          <a:endParaRPr lang="en-US"/>
        </a:p>
      </dgm:t>
    </dgm:pt>
    <dgm:pt modelId="{12921A24-63FE-4A6E-ACC9-9FCB24AFA368}" type="sibTrans" cxnId="{0678353B-269D-41CA-AEDB-BE25060FDB51}">
      <dgm:prSet/>
      <dgm:spPr/>
      <dgm:t>
        <a:bodyPr/>
        <a:lstStyle/>
        <a:p>
          <a:endParaRPr lang="en-US"/>
        </a:p>
      </dgm:t>
    </dgm:pt>
    <dgm:pt modelId="{32957BA3-E677-431E-8039-10ACDBD93F87}" type="pres">
      <dgm:prSet presAssocID="{7E1D8ECE-8A7E-4418-A029-FAC8FDA1862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2A8951-8747-484D-8873-999D5263C566}" type="pres">
      <dgm:prSet presAssocID="{A37FFC5F-016C-4076-AD89-10990F27F340}" presName="centerShape" presStyleLbl="node0" presStyleIdx="0" presStyleCnt="1"/>
      <dgm:spPr/>
      <dgm:t>
        <a:bodyPr/>
        <a:lstStyle/>
        <a:p>
          <a:endParaRPr lang="en-US"/>
        </a:p>
      </dgm:t>
    </dgm:pt>
    <dgm:pt modelId="{EB99A62D-8374-4049-8D96-A2B47720A83D}" type="pres">
      <dgm:prSet presAssocID="{0B1CF526-7F32-4EEA-8FE0-E3F1D1B55AFB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AAE37259-1998-4762-AD52-FC35914373DF}" type="pres">
      <dgm:prSet presAssocID="{B3EE3765-91DA-4C33-8670-0C717D3E78C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6CAA74-4F0E-4E9B-9E73-0315ADCC6C7C}" type="pres">
      <dgm:prSet presAssocID="{5FCA08FD-B885-4FD3-900E-2DC4C7EF9D78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69F99873-EA28-407F-8823-EB77A9E25E03}" type="pres">
      <dgm:prSet presAssocID="{CDD435A9-667E-4B21-A865-94EB3A826074}" presName="node" presStyleLbl="node1" presStyleIdx="1" presStyleCnt="3" custRadScaleRad="85297" custRadScaleInc="29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141F17-5A12-4F19-B64A-150D455BC0BE}" type="pres">
      <dgm:prSet presAssocID="{481FC7EC-77D9-4CAD-9A55-9980FF41CC59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B19A25EF-0126-4A9D-9BC0-F7E3A583D851}" type="pres">
      <dgm:prSet presAssocID="{02823637-D6DF-4879-970A-3AA83D54939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9698AC-DE94-4580-ADFF-5EA25809849A}" srcId="{A37FFC5F-016C-4076-AD89-10990F27F340}" destId="{B3EE3765-91DA-4C33-8670-0C717D3E78CD}" srcOrd="0" destOrd="0" parTransId="{0B1CF526-7F32-4EEA-8FE0-E3F1D1B55AFB}" sibTransId="{A3502AD5-F9BB-447F-B0F9-29E5BD2027F9}"/>
    <dgm:cxn modelId="{8911D4A9-D681-4BD2-A581-02579BA2C6E4}" type="presOf" srcId="{481FC7EC-77D9-4CAD-9A55-9980FF41CC59}" destId="{95141F17-5A12-4F19-B64A-150D455BC0BE}" srcOrd="0" destOrd="0" presId="urn:microsoft.com/office/officeart/2005/8/layout/radial4"/>
    <dgm:cxn modelId="{707910C7-42DE-4B6B-B096-E7751EA32504}" type="presOf" srcId="{02823637-D6DF-4879-970A-3AA83D549396}" destId="{B19A25EF-0126-4A9D-9BC0-F7E3A583D851}" srcOrd="0" destOrd="0" presId="urn:microsoft.com/office/officeart/2005/8/layout/radial4"/>
    <dgm:cxn modelId="{486B84A7-CB2B-4E06-95F7-60D196D0B3CA}" type="presOf" srcId="{5FCA08FD-B885-4FD3-900E-2DC4C7EF9D78}" destId="{6B6CAA74-4F0E-4E9B-9E73-0315ADCC6C7C}" srcOrd="0" destOrd="0" presId="urn:microsoft.com/office/officeart/2005/8/layout/radial4"/>
    <dgm:cxn modelId="{FABE9E9F-767F-41F0-97E5-20605DF97FDF}" type="presOf" srcId="{0B1CF526-7F32-4EEA-8FE0-E3F1D1B55AFB}" destId="{EB99A62D-8374-4049-8D96-A2B47720A83D}" srcOrd="0" destOrd="0" presId="urn:microsoft.com/office/officeart/2005/8/layout/radial4"/>
    <dgm:cxn modelId="{45B8B622-788A-4EAF-B16E-E7BAA2D21C89}" type="presOf" srcId="{B3EE3765-91DA-4C33-8670-0C717D3E78CD}" destId="{AAE37259-1998-4762-AD52-FC35914373DF}" srcOrd="0" destOrd="0" presId="urn:microsoft.com/office/officeart/2005/8/layout/radial4"/>
    <dgm:cxn modelId="{958B0093-4273-4983-BE77-52962D22E40B}" type="presOf" srcId="{CDD435A9-667E-4B21-A865-94EB3A826074}" destId="{69F99873-EA28-407F-8823-EB77A9E25E03}" srcOrd="0" destOrd="0" presId="urn:microsoft.com/office/officeart/2005/8/layout/radial4"/>
    <dgm:cxn modelId="{F636FD62-FF29-44FA-89A2-B395FDA04548}" type="presOf" srcId="{7E1D8ECE-8A7E-4418-A029-FAC8FDA18620}" destId="{32957BA3-E677-431E-8039-10ACDBD93F87}" srcOrd="0" destOrd="0" presId="urn:microsoft.com/office/officeart/2005/8/layout/radial4"/>
    <dgm:cxn modelId="{860ACE13-5580-44F3-9461-0A831417044B}" type="presOf" srcId="{A37FFC5F-016C-4076-AD89-10990F27F340}" destId="{6B2A8951-8747-484D-8873-999D5263C566}" srcOrd="0" destOrd="0" presId="urn:microsoft.com/office/officeart/2005/8/layout/radial4"/>
    <dgm:cxn modelId="{0678353B-269D-41CA-AEDB-BE25060FDB51}" srcId="{A37FFC5F-016C-4076-AD89-10990F27F340}" destId="{02823637-D6DF-4879-970A-3AA83D549396}" srcOrd="2" destOrd="0" parTransId="{481FC7EC-77D9-4CAD-9A55-9980FF41CC59}" sibTransId="{12921A24-63FE-4A6E-ACC9-9FCB24AFA368}"/>
    <dgm:cxn modelId="{37F61D1D-CEC2-48FF-A3D9-BB56CD2B2EEA}" srcId="{7E1D8ECE-8A7E-4418-A029-FAC8FDA18620}" destId="{A37FFC5F-016C-4076-AD89-10990F27F340}" srcOrd="0" destOrd="0" parTransId="{0531A947-E1FF-484E-953A-CF479986C745}" sibTransId="{42ADE2F4-EBC3-4CB9-90E5-108F564F5594}"/>
    <dgm:cxn modelId="{CA9D1E65-B086-45FF-A5D5-116C3E507062}" srcId="{A37FFC5F-016C-4076-AD89-10990F27F340}" destId="{CDD435A9-667E-4B21-A865-94EB3A826074}" srcOrd="1" destOrd="0" parTransId="{5FCA08FD-B885-4FD3-900E-2DC4C7EF9D78}" sibTransId="{99B5E41F-9C3F-4517-9AC5-9FB979ACB615}"/>
    <dgm:cxn modelId="{71CFD9AB-BDDA-4A60-8490-DA5C179AB6DC}" type="presParOf" srcId="{32957BA3-E677-431E-8039-10ACDBD93F87}" destId="{6B2A8951-8747-484D-8873-999D5263C566}" srcOrd="0" destOrd="0" presId="urn:microsoft.com/office/officeart/2005/8/layout/radial4"/>
    <dgm:cxn modelId="{E2A7D441-86FC-4268-B72E-F1871B9D8428}" type="presParOf" srcId="{32957BA3-E677-431E-8039-10ACDBD93F87}" destId="{EB99A62D-8374-4049-8D96-A2B47720A83D}" srcOrd="1" destOrd="0" presId="urn:microsoft.com/office/officeart/2005/8/layout/radial4"/>
    <dgm:cxn modelId="{28344C5E-2B1A-4B5C-B97E-9D6B29C76AE3}" type="presParOf" srcId="{32957BA3-E677-431E-8039-10ACDBD93F87}" destId="{AAE37259-1998-4762-AD52-FC35914373DF}" srcOrd="2" destOrd="0" presId="urn:microsoft.com/office/officeart/2005/8/layout/radial4"/>
    <dgm:cxn modelId="{38579712-AE1F-4C8F-9F7A-7EF0E9602A88}" type="presParOf" srcId="{32957BA3-E677-431E-8039-10ACDBD93F87}" destId="{6B6CAA74-4F0E-4E9B-9E73-0315ADCC6C7C}" srcOrd="3" destOrd="0" presId="urn:microsoft.com/office/officeart/2005/8/layout/radial4"/>
    <dgm:cxn modelId="{C852EAD3-3ABA-4021-86DE-B2A8894F8484}" type="presParOf" srcId="{32957BA3-E677-431E-8039-10ACDBD93F87}" destId="{69F99873-EA28-407F-8823-EB77A9E25E03}" srcOrd="4" destOrd="0" presId="urn:microsoft.com/office/officeart/2005/8/layout/radial4"/>
    <dgm:cxn modelId="{E754F952-D053-4455-A3C3-A90D7A4CA627}" type="presParOf" srcId="{32957BA3-E677-431E-8039-10ACDBD93F87}" destId="{95141F17-5A12-4F19-B64A-150D455BC0BE}" srcOrd="5" destOrd="0" presId="urn:microsoft.com/office/officeart/2005/8/layout/radial4"/>
    <dgm:cxn modelId="{C594DAC5-B22F-475E-B6BD-888849BEFC74}" type="presParOf" srcId="{32957BA3-E677-431E-8039-10ACDBD93F87}" destId="{B19A25EF-0126-4A9D-9BC0-F7E3A583D851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1D8ECE-8A7E-4418-A029-FAC8FDA18620}" type="doc">
      <dgm:prSet loTypeId="urn:microsoft.com/office/officeart/2005/8/layout/radial4" loCatId="relationship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7FFC5F-016C-4076-AD89-10990F27F340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400" dirty="0" smtClean="0"/>
            <a:t>Integrated BPharm</a:t>
          </a:r>
          <a:endParaRPr lang="en-US" sz="1400" dirty="0"/>
        </a:p>
      </dgm:t>
    </dgm:pt>
    <dgm:pt modelId="{0531A947-E1FF-484E-953A-CF479986C745}" type="parTrans" cxnId="{37F61D1D-CEC2-48FF-A3D9-BB56CD2B2EEA}">
      <dgm:prSet/>
      <dgm:spPr/>
      <dgm:t>
        <a:bodyPr/>
        <a:lstStyle/>
        <a:p>
          <a:endParaRPr lang="en-US"/>
        </a:p>
      </dgm:t>
    </dgm:pt>
    <dgm:pt modelId="{42ADE2F4-EBC3-4CB9-90E5-108F564F5594}" type="sibTrans" cxnId="{37F61D1D-CEC2-48FF-A3D9-BB56CD2B2EEA}">
      <dgm:prSet/>
      <dgm:spPr/>
      <dgm:t>
        <a:bodyPr/>
        <a:lstStyle/>
        <a:p>
          <a:endParaRPr lang="en-US"/>
        </a:p>
      </dgm:t>
    </dgm:pt>
    <dgm:pt modelId="{B3EE3765-91DA-4C33-8670-0C717D3E78CD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The Molecule</a:t>
          </a:r>
          <a:endParaRPr lang="en-US" dirty="0"/>
        </a:p>
      </dgm:t>
    </dgm:pt>
    <dgm:pt modelId="{0B1CF526-7F32-4EEA-8FE0-E3F1D1B55AFB}" type="parTrans" cxnId="{9B9698AC-DE94-4580-ADFF-5EA25809849A}">
      <dgm:prSet/>
      <dgm:spPr>
        <a:solidFill>
          <a:srgbClr val="003057"/>
        </a:solidFill>
      </dgm:spPr>
      <dgm:t>
        <a:bodyPr/>
        <a:lstStyle/>
        <a:p>
          <a:endParaRPr lang="en-US"/>
        </a:p>
      </dgm:t>
    </dgm:pt>
    <dgm:pt modelId="{A3502AD5-F9BB-447F-B0F9-29E5BD2027F9}" type="sibTrans" cxnId="{9B9698AC-DE94-4580-ADFF-5EA25809849A}">
      <dgm:prSet/>
      <dgm:spPr/>
      <dgm:t>
        <a:bodyPr/>
        <a:lstStyle/>
        <a:p>
          <a:endParaRPr lang="en-US"/>
        </a:p>
      </dgm:t>
    </dgm:pt>
    <dgm:pt modelId="{CDD435A9-667E-4B21-A865-94EB3A826074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People &amp; Systems</a:t>
          </a:r>
          <a:endParaRPr lang="en-US" dirty="0"/>
        </a:p>
      </dgm:t>
    </dgm:pt>
    <dgm:pt modelId="{5FCA08FD-B885-4FD3-900E-2DC4C7EF9D78}" type="parTrans" cxnId="{CA9D1E65-B086-45FF-A5D5-116C3E507062}">
      <dgm:prSet/>
      <dgm:spPr>
        <a:solidFill>
          <a:srgbClr val="003057"/>
        </a:solidFill>
      </dgm:spPr>
      <dgm:t>
        <a:bodyPr/>
        <a:lstStyle/>
        <a:p>
          <a:endParaRPr lang="en-US"/>
        </a:p>
      </dgm:t>
    </dgm:pt>
    <dgm:pt modelId="{99B5E41F-9C3F-4517-9AC5-9FB979ACB615}" type="sibTrans" cxnId="{CA9D1E65-B086-45FF-A5D5-116C3E507062}">
      <dgm:prSet/>
      <dgm:spPr/>
      <dgm:t>
        <a:bodyPr/>
        <a:lstStyle/>
        <a:p>
          <a:endParaRPr lang="en-US"/>
        </a:p>
      </dgm:t>
    </dgm:pt>
    <dgm:pt modelId="{02823637-D6DF-4879-970A-3AA83D549396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Clinical Pharmacy</a:t>
          </a:r>
          <a:endParaRPr lang="en-US" dirty="0"/>
        </a:p>
      </dgm:t>
    </dgm:pt>
    <dgm:pt modelId="{481FC7EC-77D9-4CAD-9A55-9980FF41CC59}" type="parTrans" cxnId="{0678353B-269D-41CA-AEDB-BE25060FDB51}">
      <dgm:prSet/>
      <dgm:spPr>
        <a:solidFill>
          <a:srgbClr val="003057"/>
        </a:solidFill>
      </dgm:spPr>
      <dgm:t>
        <a:bodyPr/>
        <a:lstStyle/>
        <a:p>
          <a:endParaRPr lang="en-US"/>
        </a:p>
      </dgm:t>
    </dgm:pt>
    <dgm:pt modelId="{12921A24-63FE-4A6E-ACC9-9FCB24AFA368}" type="sibTrans" cxnId="{0678353B-269D-41CA-AEDB-BE25060FDB51}">
      <dgm:prSet/>
      <dgm:spPr/>
      <dgm:t>
        <a:bodyPr/>
        <a:lstStyle/>
        <a:p>
          <a:endParaRPr lang="en-US"/>
        </a:p>
      </dgm:t>
    </dgm:pt>
    <dgm:pt modelId="{32957BA3-E677-431E-8039-10ACDBD93F87}" type="pres">
      <dgm:prSet presAssocID="{7E1D8ECE-8A7E-4418-A029-FAC8FDA1862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2A8951-8747-484D-8873-999D5263C566}" type="pres">
      <dgm:prSet presAssocID="{A37FFC5F-016C-4076-AD89-10990F27F340}" presName="centerShape" presStyleLbl="node0" presStyleIdx="0" presStyleCnt="1"/>
      <dgm:spPr/>
      <dgm:t>
        <a:bodyPr/>
        <a:lstStyle/>
        <a:p>
          <a:endParaRPr lang="en-US"/>
        </a:p>
      </dgm:t>
    </dgm:pt>
    <dgm:pt modelId="{EB99A62D-8374-4049-8D96-A2B47720A83D}" type="pres">
      <dgm:prSet presAssocID="{0B1CF526-7F32-4EEA-8FE0-E3F1D1B55AFB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AAE37259-1998-4762-AD52-FC35914373DF}" type="pres">
      <dgm:prSet presAssocID="{B3EE3765-91DA-4C33-8670-0C717D3E78C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6CAA74-4F0E-4E9B-9E73-0315ADCC6C7C}" type="pres">
      <dgm:prSet presAssocID="{5FCA08FD-B885-4FD3-900E-2DC4C7EF9D78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69F99873-EA28-407F-8823-EB77A9E25E03}" type="pres">
      <dgm:prSet presAssocID="{CDD435A9-667E-4B21-A865-94EB3A826074}" presName="node" presStyleLbl="node1" presStyleIdx="1" presStyleCnt="3" custRadScaleRad="85297" custRadScaleInc="29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141F17-5A12-4F19-B64A-150D455BC0BE}" type="pres">
      <dgm:prSet presAssocID="{481FC7EC-77D9-4CAD-9A55-9980FF41CC59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B19A25EF-0126-4A9D-9BC0-F7E3A583D851}" type="pres">
      <dgm:prSet presAssocID="{02823637-D6DF-4879-970A-3AA83D54939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9698AC-DE94-4580-ADFF-5EA25809849A}" srcId="{A37FFC5F-016C-4076-AD89-10990F27F340}" destId="{B3EE3765-91DA-4C33-8670-0C717D3E78CD}" srcOrd="0" destOrd="0" parTransId="{0B1CF526-7F32-4EEA-8FE0-E3F1D1B55AFB}" sibTransId="{A3502AD5-F9BB-447F-B0F9-29E5BD2027F9}"/>
    <dgm:cxn modelId="{AF0F9563-151D-4988-9B75-9032227913AC}" type="presOf" srcId="{0B1CF526-7F32-4EEA-8FE0-E3F1D1B55AFB}" destId="{EB99A62D-8374-4049-8D96-A2B47720A83D}" srcOrd="0" destOrd="0" presId="urn:microsoft.com/office/officeart/2005/8/layout/radial4"/>
    <dgm:cxn modelId="{CA2F049C-AB95-4163-B62A-4C6057D615C0}" type="presOf" srcId="{02823637-D6DF-4879-970A-3AA83D549396}" destId="{B19A25EF-0126-4A9D-9BC0-F7E3A583D851}" srcOrd="0" destOrd="0" presId="urn:microsoft.com/office/officeart/2005/8/layout/radial4"/>
    <dgm:cxn modelId="{7E90AFEA-8F23-472E-A1E0-163E189D5BA2}" type="presOf" srcId="{7E1D8ECE-8A7E-4418-A029-FAC8FDA18620}" destId="{32957BA3-E677-431E-8039-10ACDBD93F87}" srcOrd="0" destOrd="0" presId="urn:microsoft.com/office/officeart/2005/8/layout/radial4"/>
    <dgm:cxn modelId="{DCDAB53A-7058-4F32-9500-8243AF20B72E}" type="presOf" srcId="{481FC7EC-77D9-4CAD-9A55-9980FF41CC59}" destId="{95141F17-5A12-4F19-B64A-150D455BC0BE}" srcOrd="0" destOrd="0" presId="urn:microsoft.com/office/officeart/2005/8/layout/radial4"/>
    <dgm:cxn modelId="{12C04F71-B132-42AA-A78D-A85C7B6AD1DF}" type="presOf" srcId="{CDD435A9-667E-4B21-A865-94EB3A826074}" destId="{69F99873-EA28-407F-8823-EB77A9E25E03}" srcOrd="0" destOrd="0" presId="urn:microsoft.com/office/officeart/2005/8/layout/radial4"/>
    <dgm:cxn modelId="{8FDCC934-5368-4913-82CF-1111B57675BA}" type="presOf" srcId="{5FCA08FD-B885-4FD3-900E-2DC4C7EF9D78}" destId="{6B6CAA74-4F0E-4E9B-9E73-0315ADCC6C7C}" srcOrd="0" destOrd="0" presId="urn:microsoft.com/office/officeart/2005/8/layout/radial4"/>
    <dgm:cxn modelId="{FF24AE82-8758-46E0-81AE-A13AE3402E8F}" type="presOf" srcId="{A37FFC5F-016C-4076-AD89-10990F27F340}" destId="{6B2A8951-8747-484D-8873-999D5263C566}" srcOrd="0" destOrd="0" presId="urn:microsoft.com/office/officeart/2005/8/layout/radial4"/>
    <dgm:cxn modelId="{31153E27-2E7B-4466-B221-3B6A73535085}" type="presOf" srcId="{B3EE3765-91DA-4C33-8670-0C717D3E78CD}" destId="{AAE37259-1998-4762-AD52-FC35914373DF}" srcOrd="0" destOrd="0" presId="urn:microsoft.com/office/officeart/2005/8/layout/radial4"/>
    <dgm:cxn modelId="{0678353B-269D-41CA-AEDB-BE25060FDB51}" srcId="{A37FFC5F-016C-4076-AD89-10990F27F340}" destId="{02823637-D6DF-4879-970A-3AA83D549396}" srcOrd="2" destOrd="0" parTransId="{481FC7EC-77D9-4CAD-9A55-9980FF41CC59}" sibTransId="{12921A24-63FE-4A6E-ACC9-9FCB24AFA368}"/>
    <dgm:cxn modelId="{37F61D1D-CEC2-48FF-A3D9-BB56CD2B2EEA}" srcId="{7E1D8ECE-8A7E-4418-A029-FAC8FDA18620}" destId="{A37FFC5F-016C-4076-AD89-10990F27F340}" srcOrd="0" destOrd="0" parTransId="{0531A947-E1FF-484E-953A-CF479986C745}" sibTransId="{42ADE2F4-EBC3-4CB9-90E5-108F564F5594}"/>
    <dgm:cxn modelId="{CA9D1E65-B086-45FF-A5D5-116C3E507062}" srcId="{A37FFC5F-016C-4076-AD89-10990F27F340}" destId="{CDD435A9-667E-4B21-A865-94EB3A826074}" srcOrd="1" destOrd="0" parTransId="{5FCA08FD-B885-4FD3-900E-2DC4C7EF9D78}" sibTransId="{99B5E41F-9C3F-4517-9AC5-9FB979ACB615}"/>
    <dgm:cxn modelId="{3EBCF30C-5BAF-4BB1-ABD0-3400CAC01599}" type="presParOf" srcId="{32957BA3-E677-431E-8039-10ACDBD93F87}" destId="{6B2A8951-8747-484D-8873-999D5263C566}" srcOrd="0" destOrd="0" presId="urn:microsoft.com/office/officeart/2005/8/layout/radial4"/>
    <dgm:cxn modelId="{81E2B4E2-7C58-4D9A-93D3-F7394CD0ADDF}" type="presParOf" srcId="{32957BA3-E677-431E-8039-10ACDBD93F87}" destId="{EB99A62D-8374-4049-8D96-A2B47720A83D}" srcOrd="1" destOrd="0" presId="urn:microsoft.com/office/officeart/2005/8/layout/radial4"/>
    <dgm:cxn modelId="{0A1C5506-4407-4EB3-BB28-C6BC1647FEEC}" type="presParOf" srcId="{32957BA3-E677-431E-8039-10ACDBD93F87}" destId="{AAE37259-1998-4762-AD52-FC35914373DF}" srcOrd="2" destOrd="0" presId="urn:microsoft.com/office/officeart/2005/8/layout/radial4"/>
    <dgm:cxn modelId="{373F42D1-6A20-454D-A765-A212D3729612}" type="presParOf" srcId="{32957BA3-E677-431E-8039-10ACDBD93F87}" destId="{6B6CAA74-4F0E-4E9B-9E73-0315ADCC6C7C}" srcOrd="3" destOrd="0" presId="urn:microsoft.com/office/officeart/2005/8/layout/radial4"/>
    <dgm:cxn modelId="{8AC7F0F9-0DC4-4B5C-A0CD-257C06840645}" type="presParOf" srcId="{32957BA3-E677-431E-8039-10ACDBD93F87}" destId="{69F99873-EA28-407F-8823-EB77A9E25E03}" srcOrd="4" destOrd="0" presId="urn:microsoft.com/office/officeart/2005/8/layout/radial4"/>
    <dgm:cxn modelId="{2DF8370E-2073-4F91-870E-43EFF9973DE2}" type="presParOf" srcId="{32957BA3-E677-431E-8039-10ACDBD93F87}" destId="{95141F17-5A12-4F19-B64A-150D455BC0BE}" srcOrd="5" destOrd="0" presId="urn:microsoft.com/office/officeart/2005/8/layout/radial4"/>
    <dgm:cxn modelId="{6E768112-3F67-4EAC-B74A-F74A8D8B09D4}" type="presParOf" srcId="{32957BA3-E677-431E-8039-10ACDBD93F87}" destId="{B19A25EF-0126-4A9D-9BC0-F7E3A583D851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A8951-8747-484D-8873-999D5263C566}">
      <dsp:nvSpPr>
        <dsp:cNvPr id="0" name=""/>
        <dsp:cNvSpPr/>
      </dsp:nvSpPr>
      <dsp:spPr>
        <a:xfrm>
          <a:off x="2472121" y="2758517"/>
          <a:ext cx="2280221" cy="2280221"/>
        </a:xfrm>
        <a:prstGeom prst="ellipse">
          <a:avLst/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Integrated BPharm</a:t>
          </a:r>
          <a:endParaRPr lang="en-US" sz="3300" kern="1200" dirty="0"/>
        </a:p>
      </dsp:txBody>
      <dsp:txXfrm>
        <a:off x="2806052" y="3092448"/>
        <a:ext cx="1612359" cy="1612359"/>
      </dsp:txXfrm>
    </dsp:sp>
    <dsp:sp modelId="{EB99A62D-8374-4049-8D96-A2B47720A83D}">
      <dsp:nvSpPr>
        <dsp:cNvPr id="0" name=""/>
        <dsp:cNvSpPr/>
      </dsp:nvSpPr>
      <dsp:spPr>
        <a:xfrm rot="12900000">
          <a:off x="968416" y="2347850"/>
          <a:ext cx="1786250" cy="649863"/>
        </a:xfrm>
        <a:prstGeom prst="leftArrow">
          <a:avLst>
            <a:gd name="adj1" fmla="val 60000"/>
            <a:gd name="adj2" fmla="val 50000"/>
          </a:avLst>
        </a:prstGeom>
        <a:solidFill>
          <a:srgbClr val="00305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E37259-1998-4762-AD52-FC35914373DF}">
      <dsp:nvSpPr>
        <dsp:cNvPr id="0" name=""/>
        <dsp:cNvSpPr/>
      </dsp:nvSpPr>
      <dsp:spPr>
        <a:xfrm>
          <a:off x="46831" y="1294022"/>
          <a:ext cx="2166210" cy="1732968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865" tIns="62865" rIns="62865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The Molecule</a:t>
          </a:r>
          <a:endParaRPr lang="en-US" sz="3300" kern="1200" dirty="0"/>
        </a:p>
      </dsp:txBody>
      <dsp:txXfrm>
        <a:off x="97588" y="1344779"/>
        <a:ext cx="2064696" cy="1631454"/>
      </dsp:txXfrm>
    </dsp:sp>
    <dsp:sp modelId="{6B6CAA74-4F0E-4E9B-9E73-0315ADCC6C7C}">
      <dsp:nvSpPr>
        <dsp:cNvPr id="0" name=""/>
        <dsp:cNvSpPr/>
      </dsp:nvSpPr>
      <dsp:spPr>
        <a:xfrm rot="16307316">
          <a:off x="2988998" y="1672452"/>
          <a:ext cx="1365207" cy="649863"/>
        </a:xfrm>
        <a:prstGeom prst="leftArrow">
          <a:avLst>
            <a:gd name="adj1" fmla="val 60000"/>
            <a:gd name="adj2" fmla="val 50000"/>
          </a:avLst>
        </a:prstGeom>
        <a:solidFill>
          <a:srgbClr val="00305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9F99873-EA28-407F-8823-EB77A9E25E03}">
      <dsp:nvSpPr>
        <dsp:cNvPr id="0" name=""/>
        <dsp:cNvSpPr/>
      </dsp:nvSpPr>
      <dsp:spPr>
        <a:xfrm>
          <a:off x="2609802" y="448628"/>
          <a:ext cx="2166210" cy="1732968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865" tIns="62865" rIns="62865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People &amp; Systems</a:t>
          </a:r>
          <a:endParaRPr lang="en-US" sz="3300" kern="1200" dirty="0"/>
        </a:p>
      </dsp:txBody>
      <dsp:txXfrm>
        <a:off x="2660559" y="499385"/>
        <a:ext cx="2064696" cy="1631454"/>
      </dsp:txXfrm>
    </dsp:sp>
    <dsp:sp modelId="{95141F17-5A12-4F19-B64A-150D455BC0BE}">
      <dsp:nvSpPr>
        <dsp:cNvPr id="0" name=""/>
        <dsp:cNvSpPr/>
      </dsp:nvSpPr>
      <dsp:spPr>
        <a:xfrm rot="19500000">
          <a:off x="4469796" y="2347850"/>
          <a:ext cx="1786250" cy="649863"/>
        </a:xfrm>
        <a:prstGeom prst="leftArrow">
          <a:avLst>
            <a:gd name="adj1" fmla="val 60000"/>
            <a:gd name="adj2" fmla="val 50000"/>
          </a:avLst>
        </a:prstGeom>
        <a:solidFill>
          <a:srgbClr val="00305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19A25EF-0126-4A9D-9BC0-F7E3A583D851}">
      <dsp:nvSpPr>
        <dsp:cNvPr id="0" name=""/>
        <dsp:cNvSpPr/>
      </dsp:nvSpPr>
      <dsp:spPr>
        <a:xfrm>
          <a:off x="5011422" y="1294022"/>
          <a:ext cx="2166210" cy="1732968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865" tIns="62865" rIns="62865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Clinical Pharmacy</a:t>
          </a:r>
          <a:endParaRPr lang="en-US" sz="3300" kern="1200" dirty="0"/>
        </a:p>
      </dsp:txBody>
      <dsp:txXfrm>
        <a:off x="5062179" y="1344779"/>
        <a:ext cx="2064696" cy="1631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A8951-8747-484D-8873-999D5263C566}">
      <dsp:nvSpPr>
        <dsp:cNvPr id="0" name=""/>
        <dsp:cNvSpPr/>
      </dsp:nvSpPr>
      <dsp:spPr>
        <a:xfrm>
          <a:off x="1472879" y="1336958"/>
          <a:ext cx="1089527" cy="1089527"/>
        </a:xfrm>
        <a:prstGeom prst="ellipse">
          <a:avLst/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Integrated BPharm</a:t>
          </a:r>
          <a:endParaRPr lang="en-US" sz="1400" kern="1200" dirty="0"/>
        </a:p>
      </dsp:txBody>
      <dsp:txXfrm>
        <a:off x="1632437" y="1496516"/>
        <a:ext cx="770411" cy="770411"/>
      </dsp:txXfrm>
    </dsp:sp>
    <dsp:sp modelId="{EB99A62D-8374-4049-8D96-A2B47720A83D}">
      <dsp:nvSpPr>
        <dsp:cNvPr id="0" name=""/>
        <dsp:cNvSpPr/>
      </dsp:nvSpPr>
      <dsp:spPr>
        <a:xfrm rot="12900000">
          <a:off x="736912" y="1134891"/>
          <a:ext cx="871751" cy="310515"/>
        </a:xfrm>
        <a:prstGeom prst="leftArrow">
          <a:avLst>
            <a:gd name="adj1" fmla="val 60000"/>
            <a:gd name="adj2" fmla="val 50000"/>
          </a:avLst>
        </a:prstGeom>
        <a:solidFill>
          <a:srgbClr val="00305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E37259-1998-4762-AD52-FC35914373DF}">
      <dsp:nvSpPr>
        <dsp:cNvPr id="0" name=""/>
        <dsp:cNvSpPr/>
      </dsp:nvSpPr>
      <dsp:spPr>
        <a:xfrm>
          <a:off x="298214" y="626120"/>
          <a:ext cx="1035050" cy="82804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The Molecule</a:t>
          </a:r>
          <a:endParaRPr lang="en-US" sz="1600" kern="1200" dirty="0"/>
        </a:p>
      </dsp:txBody>
      <dsp:txXfrm>
        <a:off x="322466" y="650372"/>
        <a:ext cx="986546" cy="779536"/>
      </dsp:txXfrm>
    </dsp:sp>
    <dsp:sp modelId="{6B6CAA74-4F0E-4E9B-9E73-0315ADCC6C7C}">
      <dsp:nvSpPr>
        <dsp:cNvPr id="0" name=""/>
        <dsp:cNvSpPr/>
      </dsp:nvSpPr>
      <dsp:spPr>
        <a:xfrm rot="16307316">
          <a:off x="1712338" y="809332"/>
          <a:ext cx="667886" cy="310515"/>
        </a:xfrm>
        <a:prstGeom prst="leftArrow">
          <a:avLst>
            <a:gd name="adj1" fmla="val 60000"/>
            <a:gd name="adj2" fmla="val 50000"/>
          </a:avLst>
        </a:prstGeom>
        <a:solidFill>
          <a:srgbClr val="00305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9F99873-EA28-407F-8823-EB77A9E25E03}">
      <dsp:nvSpPr>
        <dsp:cNvPr id="0" name=""/>
        <dsp:cNvSpPr/>
      </dsp:nvSpPr>
      <dsp:spPr>
        <a:xfrm>
          <a:off x="1539179" y="216789"/>
          <a:ext cx="1035050" cy="82804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People &amp; Systems</a:t>
          </a:r>
          <a:endParaRPr lang="en-US" sz="1600" kern="1200" dirty="0"/>
        </a:p>
      </dsp:txBody>
      <dsp:txXfrm>
        <a:off x="1563431" y="241041"/>
        <a:ext cx="986546" cy="779536"/>
      </dsp:txXfrm>
    </dsp:sp>
    <dsp:sp modelId="{95141F17-5A12-4F19-B64A-150D455BC0BE}">
      <dsp:nvSpPr>
        <dsp:cNvPr id="0" name=""/>
        <dsp:cNvSpPr/>
      </dsp:nvSpPr>
      <dsp:spPr>
        <a:xfrm rot="19500000">
          <a:off x="2426621" y="1134891"/>
          <a:ext cx="871751" cy="310515"/>
        </a:xfrm>
        <a:prstGeom prst="leftArrow">
          <a:avLst>
            <a:gd name="adj1" fmla="val 60000"/>
            <a:gd name="adj2" fmla="val 50000"/>
          </a:avLst>
        </a:prstGeom>
        <a:solidFill>
          <a:srgbClr val="00305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19A25EF-0126-4A9D-9BC0-F7E3A583D851}">
      <dsp:nvSpPr>
        <dsp:cNvPr id="0" name=""/>
        <dsp:cNvSpPr/>
      </dsp:nvSpPr>
      <dsp:spPr>
        <a:xfrm>
          <a:off x="2702020" y="626120"/>
          <a:ext cx="1035050" cy="82804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Clinical Pharmacy</a:t>
          </a:r>
          <a:endParaRPr lang="en-US" sz="1600" kern="1200" dirty="0"/>
        </a:p>
      </dsp:txBody>
      <dsp:txXfrm>
        <a:off x="2726272" y="650372"/>
        <a:ext cx="986546" cy="779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678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6678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206F15F-266B-443D-A54C-F7C75279EE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776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7B4F9-21FC-4B82-BF18-FF06A00A5F48}" type="datetimeFigureOut">
              <a:rPr lang="en-GB" smtClean="0"/>
              <a:t>05/02/2013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50399-0BD9-4DE9-948D-D20970BA5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104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EDD2D-6473-4565-B46E-A73BD9FEFE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198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Generic Title Page standard logo pp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92725" y="2420938"/>
            <a:ext cx="3455988" cy="2376487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292725" y="5300663"/>
            <a:ext cx="3457575" cy="792162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43735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95681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9550" y="115888"/>
            <a:ext cx="2125663" cy="6010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9388" y="115888"/>
            <a:ext cx="6227762" cy="6010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50691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88" y="115888"/>
            <a:ext cx="8374062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79388" y="1125538"/>
            <a:ext cx="8505825" cy="5000625"/>
          </a:xfrm>
        </p:spPr>
        <p:txBody>
          <a:bodyPr/>
          <a:lstStyle/>
          <a:p>
            <a:pPr lvl="0"/>
            <a:endParaRPr lang="en-ZA" noProof="0" smtClean="0"/>
          </a:p>
        </p:txBody>
      </p:sp>
    </p:spTree>
    <p:extLst>
      <p:ext uri="{BB962C8B-B14F-4D97-AF65-F5344CB8AC3E}">
        <p14:creationId xmlns:p14="http://schemas.microsoft.com/office/powerpoint/2010/main" val="225277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8362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999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388" y="1125538"/>
            <a:ext cx="4176712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500" y="1125538"/>
            <a:ext cx="4176713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06031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062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08841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692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4877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651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115888"/>
            <a:ext cx="837406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125538"/>
            <a:ext cx="85058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pic>
        <p:nvPicPr>
          <p:cNvPr id="1028" name="Picture 8" descr="NMMU  LOG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325" y="6269038"/>
            <a:ext cx="12287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9" descr="Generic header ppt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050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173038" indent="-173038" algn="l" rtl="0" eaLnBrk="0" fontAlgn="base" hangingPunct="0">
        <a:spcBef>
          <a:spcPct val="20000"/>
        </a:spcBef>
        <a:spcAft>
          <a:spcPct val="0"/>
        </a:spcAft>
        <a:buClr>
          <a:srgbClr val="9B221F"/>
        </a:buClr>
        <a:buFont typeface="Wingdings" pitchFamily="2" charset="2"/>
        <a:buChar char="§"/>
        <a:defRPr sz="2400">
          <a:solidFill>
            <a:srgbClr val="003057"/>
          </a:solidFill>
          <a:latin typeface="+mn-lt"/>
          <a:ea typeface="+mn-ea"/>
          <a:cs typeface="+mn-cs"/>
        </a:defRPr>
      </a:lvl1pPr>
      <a:lvl2pPr marL="347663" indent="-173038" algn="l" rtl="0" eaLnBrk="0" fontAlgn="base" hangingPunct="0">
        <a:spcBef>
          <a:spcPct val="20000"/>
        </a:spcBef>
        <a:spcAft>
          <a:spcPct val="0"/>
        </a:spcAft>
        <a:buClr>
          <a:srgbClr val="003057"/>
        </a:buClr>
        <a:buChar char="•"/>
        <a:defRPr sz="2400">
          <a:solidFill>
            <a:schemeClr val="tx1"/>
          </a:solidFill>
          <a:latin typeface="+mn-lt"/>
        </a:defRPr>
      </a:lvl2pPr>
      <a:lvl3pPr marL="547688" indent="-1984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-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pharmacy@nmmu.ac.za" TargetMode="External"/><Relationship Id="rId2" Type="http://schemas.openxmlformats.org/officeDocument/2006/relationships/hyperlink" Target="http://www.nmmu.ac.za/pharmac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635896" y="2924944"/>
            <a:ext cx="5508104" cy="3933056"/>
          </a:xfrm>
          <a:prstGeom prst="rect">
            <a:avLst/>
          </a:prstGeom>
          <a:solidFill>
            <a:srgbClr val="9B22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ZA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Pharmacy Department Programmes</a:t>
            </a:r>
          </a:p>
          <a:p>
            <a:pPr eaLnBrk="1" hangingPunct="1">
              <a:defRPr/>
            </a:pPr>
            <a:r>
              <a:rPr lang="en-ZA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ZA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  <a:sym typeface="Wingdings"/>
              </a:rPr>
              <a:t></a:t>
            </a:r>
            <a:endParaRPr lang="en-ZA" sz="40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42950" indent="-742950" algn="l" eaLnBrk="1" hangingPunct="1">
              <a:buFont typeface="+mj-lt"/>
              <a:buAutoNum type="arabicPeriod"/>
              <a:defRPr/>
            </a:pPr>
            <a:r>
              <a:rPr lang="en-ZA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BPharm</a:t>
            </a:r>
          </a:p>
          <a:p>
            <a:pPr marL="742950" indent="-742950" algn="l" eaLnBrk="1" hangingPunct="1">
              <a:buFont typeface="+mj-lt"/>
              <a:buAutoNum type="arabicPeriod"/>
              <a:defRPr/>
            </a:pPr>
            <a:r>
              <a:rPr lang="en-ZA" b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HCert</a:t>
            </a:r>
            <a:r>
              <a:rPr lang="en-ZA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 Pharmacy 					Support</a:t>
            </a:r>
            <a:endParaRPr lang="en-GB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sz="4000" dirty="0" smtClean="0"/>
              <a:t>First Year Modules</a:t>
            </a:r>
            <a:endParaRPr lang="en-GB" sz="4000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4744"/>
            <a:ext cx="9036496" cy="5733256"/>
          </a:xfrm>
        </p:spPr>
        <p:txBody>
          <a:bodyPr/>
          <a:lstStyle/>
          <a:p>
            <a:pPr eaLnBrk="1" hangingPunct="1"/>
            <a:r>
              <a:rPr lang="en-US" sz="3000" dirty="0" smtClean="0"/>
              <a:t> </a:t>
            </a:r>
            <a:r>
              <a:rPr lang="en-US" sz="2000" dirty="0" smtClean="0"/>
              <a:t>Foundation Programmes</a:t>
            </a:r>
          </a:p>
          <a:p>
            <a:pPr lvl="3" eaLnBrk="1" hangingPunct="1"/>
            <a:r>
              <a:rPr lang="en-US" sz="2000" dirty="0" smtClean="0"/>
              <a:t>Anatomy and Physiology for Pharmacists ZFP101, ZFP102</a:t>
            </a:r>
          </a:p>
          <a:p>
            <a:pPr lvl="3" eaLnBrk="1" hangingPunct="1"/>
            <a:r>
              <a:rPr lang="en-US" sz="2000" dirty="0" smtClean="0"/>
              <a:t>Biochemistry for Pharmacists ZFB102</a:t>
            </a:r>
          </a:p>
          <a:p>
            <a:pPr lvl="3" eaLnBrk="1" hangingPunct="1"/>
            <a:r>
              <a:rPr lang="en-US" sz="2000" dirty="0" smtClean="0"/>
              <a:t>Organic Chemistry for Pharmacists ZFC101</a:t>
            </a:r>
          </a:p>
          <a:p>
            <a:pPr lvl="3" eaLnBrk="1" hangingPunct="1"/>
            <a:r>
              <a:rPr lang="en-US" sz="2000" dirty="0" smtClean="0"/>
              <a:t>Computing Fundamentals WRFV101</a:t>
            </a:r>
          </a:p>
          <a:p>
            <a:pPr marL="1371600" lvl="3" indent="0" eaLnBrk="1" hangingPunct="1">
              <a:buNone/>
            </a:pPr>
            <a:endParaRPr lang="en-US" sz="2000" dirty="0" smtClean="0"/>
          </a:p>
          <a:p>
            <a:pPr eaLnBrk="1" hangingPunct="1"/>
            <a:r>
              <a:rPr lang="en-US" sz="2000" dirty="0" smtClean="0"/>
              <a:t>The Molecule</a:t>
            </a:r>
          </a:p>
          <a:p>
            <a:pPr lvl="3" eaLnBrk="1" hangingPunct="1"/>
            <a:r>
              <a:rPr lang="en-US" sz="2000" dirty="0" smtClean="0"/>
              <a:t>Pharmaceutical Chemistry ZTM101</a:t>
            </a:r>
          </a:p>
          <a:p>
            <a:pPr lvl="3" eaLnBrk="1" hangingPunct="1"/>
            <a:r>
              <a:rPr lang="en-US" sz="2000" dirty="0" smtClean="0"/>
              <a:t>Physics for Pharmacists ZTM121</a:t>
            </a:r>
          </a:p>
          <a:p>
            <a:pPr lvl="3" eaLnBrk="1" hangingPunct="1"/>
            <a:r>
              <a:rPr lang="en-US" sz="2000" dirty="0" smtClean="0"/>
              <a:t>Physical Pharmacy ZTM102</a:t>
            </a:r>
          </a:p>
          <a:p>
            <a:pPr marL="1371600" lvl="3" indent="0" eaLnBrk="1" hangingPunct="1">
              <a:buNone/>
            </a:pPr>
            <a:endParaRPr lang="en-US" sz="2000" dirty="0" smtClean="0"/>
          </a:p>
          <a:p>
            <a:pPr eaLnBrk="1" hangingPunct="1"/>
            <a:r>
              <a:rPr lang="en-US" sz="2000" dirty="0"/>
              <a:t>People &amp; Systems</a:t>
            </a:r>
          </a:p>
          <a:p>
            <a:pPr lvl="3" eaLnBrk="1" hangingPunct="1"/>
            <a:r>
              <a:rPr lang="en-US" sz="2000" dirty="0"/>
              <a:t>Pharmacy People and Systems </a:t>
            </a:r>
            <a:r>
              <a:rPr lang="en-US" sz="2000" dirty="0" smtClean="0"/>
              <a:t>ZPS122</a:t>
            </a:r>
          </a:p>
          <a:p>
            <a:pPr eaLnBrk="1" hangingPunct="1"/>
            <a:endParaRPr lang="en-US" sz="2000" dirty="0"/>
          </a:p>
          <a:p>
            <a:pPr eaLnBrk="1" hangingPunct="1"/>
            <a:r>
              <a:rPr lang="en-US" sz="2000" dirty="0" smtClean="0"/>
              <a:t>Clinical Pharmacy – BPharm2</a:t>
            </a:r>
            <a:endParaRPr lang="en-US" sz="2000" dirty="0"/>
          </a:p>
          <a:p>
            <a:pPr eaLnBrk="1" hangingPunct="1"/>
            <a:endParaRPr lang="en-US" sz="2000" dirty="0" smtClean="0"/>
          </a:p>
          <a:p>
            <a:pPr eaLnBrk="1" hangingPunct="1"/>
            <a:endParaRPr lang="en-GB" dirty="0" smtClean="0"/>
          </a:p>
        </p:txBody>
      </p:sp>
      <p:grpSp>
        <p:nvGrpSpPr>
          <p:cNvPr id="2" name="Group 1"/>
          <p:cNvGrpSpPr/>
          <p:nvPr/>
        </p:nvGrpSpPr>
        <p:grpSpPr>
          <a:xfrm>
            <a:off x="4716016" y="3140968"/>
            <a:ext cx="4464496" cy="2864451"/>
            <a:chOff x="467543" y="1067473"/>
            <a:chExt cx="7992888" cy="5949247"/>
          </a:xfrm>
        </p:grpSpPr>
        <p:graphicFrame>
          <p:nvGraphicFramePr>
            <p:cNvPr id="6" name="Diagram 5"/>
            <p:cNvGraphicFramePr/>
            <p:nvPr>
              <p:extLst>
                <p:ext uri="{D42A27DB-BD31-4B8C-83A1-F6EECF244321}">
                  <p14:modId xmlns:p14="http://schemas.microsoft.com/office/powerpoint/2010/main" val="3533242182"/>
                </p:ext>
              </p:extLst>
            </p:nvPr>
          </p:nvGraphicFramePr>
          <p:xfrm>
            <a:off x="1048683" y="1976160"/>
            <a:ext cx="7224464" cy="50405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7" name="Diagram group"/>
            <p:cNvGrpSpPr/>
            <p:nvPr/>
          </p:nvGrpSpPr>
          <p:grpSpPr>
            <a:xfrm>
              <a:off x="467543" y="1067473"/>
              <a:ext cx="7992888" cy="936104"/>
              <a:chOff x="2529126" y="1820"/>
              <a:chExt cx="2166210" cy="1732968"/>
            </a:xfrm>
            <a:scene3d>
              <a:camera prst="perspectiveLeft" zoom="91000"/>
              <a:lightRig rig="threePt" dir="t">
                <a:rot lat="0" lon="0" rev="20640000"/>
              </a:lightRig>
            </a:scene3d>
          </p:grpSpPr>
          <p:grpSp>
            <p:nvGrpSpPr>
              <p:cNvPr id="8" name="Group 7"/>
              <p:cNvGrpSpPr/>
              <p:nvPr/>
            </p:nvGrpSpPr>
            <p:grpSpPr>
              <a:xfrm>
                <a:off x="2529126" y="1820"/>
                <a:ext cx="2166210" cy="1732968"/>
                <a:chOff x="2529126" y="1820"/>
                <a:chExt cx="2166210" cy="1732968"/>
              </a:xfrm>
            </p:grpSpPr>
            <p:sp>
              <p:nvSpPr>
                <p:cNvPr id="9" name="Rounded Rectangle 8"/>
                <p:cNvSpPr/>
                <p:nvPr/>
              </p:nvSpPr>
              <p:spPr>
                <a:xfrm>
                  <a:off x="2529126" y="1820"/>
                  <a:ext cx="2166210" cy="1732968"/>
                </a:xfrm>
                <a:prstGeom prst="roundRect">
                  <a:avLst>
                    <a:gd name="adj" fmla="val 10000"/>
                  </a:avLst>
                </a:prstGeom>
                <a:solidFill>
                  <a:srgbClr val="FFC000"/>
                </a:solidFill>
                <a:sp3d extrusionH="50600" prstMaterial="metal">
                  <a:bevelT w="101600" h="80600" prst="relaxedInset"/>
                  <a:bevelB w="80600" h="80600" prst="relaxedInset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1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/>
                </a:fontRef>
              </p:style>
            </p:sp>
            <p:sp>
              <p:nvSpPr>
                <p:cNvPr id="10" name="Rounded Rectangle 4"/>
                <p:cNvSpPr/>
                <p:nvPr/>
              </p:nvSpPr>
              <p:spPr>
                <a:xfrm>
                  <a:off x="2579883" y="52577"/>
                  <a:ext cx="2064696" cy="1631454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lIns="78105" tIns="78105" rIns="78105" bIns="78105" spcCol="1270" anchor="ctr"/>
                <a:lstStyle/>
                <a:p>
                  <a:pPr algn="ctr" defTabSz="1822450" fontAlgn="auto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n-US" dirty="0"/>
                    <a:t>Foundation Courses</a:t>
                  </a: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 CONCLUSION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1268" name="Picture 4" descr="j0271172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565400"/>
            <a:ext cx="2751138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j0078795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765175"/>
            <a:ext cx="2624138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3635375" y="3141663"/>
            <a:ext cx="2520950" cy="14398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1" name="WordArt 7"/>
          <p:cNvSpPr>
            <a:spLocks noChangeArrowheads="1" noChangeShapeType="1" noTextEdit="1"/>
          </p:cNvSpPr>
          <p:nvPr/>
        </p:nvSpPr>
        <p:spPr bwMode="auto">
          <a:xfrm rot="1670855">
            <a:off x="4067175" y="3213100"/>
            <a:ext cx="1752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+ 4 YEARS</a:t>
            </a:r>
          </a:p>
        </p:txBody>
      </p:sp>
    </p:spTree>
    <p:extLst>
      <p:ext uri="{BB962C8B-B14F-4D97-AF65-F5344CB8AC3E}">
        <p14:creationId xmlns:p14="http://schemas.microsoft.com/office/powerpoint/2010/main" val="129515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35896" y="2924944"/>
            <a:ext cx="5508104" cy="3933056"/>
          </a:xfrm>
          <a:solidFill>
            <a:srgbClr val="9B221F"/>
          </a:solidFill>
        </p:spPr>
        <p:txBody>
          <a:bodyPr/>
          <a:lstStyle/>
          <a:p>
            <a:pPr eaLnBrk="1" hangingPunct="1">
              <a:defRPr/>
            </a:pPr>
            <a:r>
              <a:rPr lang="en-ZA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Higher Certificate: Pharmacy Support</a:t>
            </a:r>
            <a:br>
              <a:rPr lang="en-ZA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ZA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  <a:sym typeface="Wingdings"/>
              </a:rPr>
              <a:t></a:t>
            </a:r>
            <a:r>
              <a:rPr lang="en-ZA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ZA" sz="5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ZA" sz="5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ZA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Pharmacy Technical Assistant (PTA)</a:t>
            </a:r>
            <a:endParaRPr lang="en-GB" sz="40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318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sz="4000" dirty="0" smtClean="0"/>
              <a:t>Midlevel Worker Qualifications</a:t>
            </a:r>
            <a:endParaRPr lang="en-GB" sz="40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5292725" cy="4497388"/>
          </a:xfrm>
        </p:spPr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en-US" sz="2000" dirty="0" smtClean="0"/>
              <a:t>1 year Higher Certificate  </a:t>
            </a:r>
          </a:p>
          <a:p>
            <a:pPr eaLnBrk="1" hangingPunct="1">
              <a:lnSpc>
                <a:spcPct val="200000"/>
              </a:lnSpc>
            </a:pPr>
            <a:r>
              <a:rPr lang="en-US" sz="2000" dirty="0" smtClean="0"/>
              <a:t>Supervised practice </a:t>
            </a:r>
          </a:p>
          <a:p>
            <a:pPr eaLnBrk="1" hangingPunct="1"/>
            <a:r>
              <a:rPr lang="en-US" sz="2000" dirty="0" smtClean="0"/>
              <a:t>Registration </a:t>
            </a:r>
            <a:r>
              <a:rPr lang="en-US" sz="2000" dirty="0"/>
              <a:t>as a </a:t>
            </a:r>
            <a:r>
              <a:rPr lang="en-US" sz="2000" b="1" dirty="0" smtClean="0">
                <a:solidFill>
                  <a:srgbClr val="C00000"/>
                </a:solidFill>
              </a:rPr>
              <a:t>Pharmacy Technical Assistant</a:t>
            </a:r>
            <a:r>
              <a:rPr lang="en-US" sz="2000" dirty="0" smtClean="0"/>
              <a:t> </a:t>
            </a:r>
            <a:r>
              <a:rPr lang="en-US" sz="2000" dirty="0"/>
              <a:t>(South African Pharmacy Council)</a:t>
            </a:r>
          </a:p>
          <a:p>
            <a:pPr eaLnBrk="1" hangingPunct="1">
              <a:lnSpc>
                <a:spcPct val="200000"/>
              </a:lnSpc>
            </a:pPr>
            <a:r>
              <a:rPr lang="en-US" sz="2000" dirty="0" smtClean="0"/>
              <a:t>1 year Advanced Certificate</a:t>
            </a:r>
          </a:p>
          <a:p>
            <a:pPr eaLnBrk="1" hangingPunct="1">
              <a:lnSpc>
                <a:spcPct val="200000"/>
              </a:lnSpc>
            </a:pPr>
            <a:r>
              <a:rPr lang="en-US" sz="2000" dirty="0" smtClean="0"/>
              <a:t>Supervised </a:t>
            </a:r>
            <a:r>
              <a:rPr lang="en-US" sz="2000" dirty="0"/>
              <a:t>practice </a:t>
            </a:r>
            <a:endParaRPr lang="en-US" sz="2000" dirty="0" smtClean="0"/>
          </a:p>
          <a:p>
            <a:pPr eaLnBrk="1" hangingPunct="1"/>
            <a:r>
              <a:rPr lang="en-US" sz="2000" dirty="0" smtClean="0"/>
              <a:t>Registration </a:t>
            </a:r>
            <a:r>
              <a:rPr lang="en-US" sz="2000" dirty="0"/>
              <a:t>as a </a:t>
            </a:r>
            <a:r>
              <a:rPr lang="en-US" sz="2000" b="1" dirty="0">
                <a:solidFill>
                  <a:srgbClr val="C00000"/>
                </a:solidFill>
              </a:rPr>
              <a:t>Pharmacy </a:t>
            </a:r>
            <a:r>
              <a:rPr lang="en-US" sz="2000" b="1" dirty="0" smtClean="0">
                <a:solidFill>
                  <a:srgbClr val="C00000"/>
                </a:solidFill>
              </a:rPr>
              <a:t>Technician </a:t>
            </a:r>
            <a:r>
              <a:rPr lang="en-US" sz="2000" dirty="0"/>
              <a:t>(South African Pharmacy Council)</a:t>
            </a:r>
          </a:p>
          <a:p>
            <a:pPr eaLnBrk="1" hangingPunct="1">
              <a:lnSpc>
                <a:spcPct val="90000"/>
              </a:lnSpc>
            </a:pPr>
            <a:endParaRPr lang="en-GB" sz="3000" dirty="0" smtClean="0"/>
          </a:p>
        </p:txBody>
      </p:sp>
      <p:pic>
        <p:nvPicPr>
          <p:cNvPr id="4100" name="Picture 4" descr="j03210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125538"/>
            <a:ext cx="3546475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187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Higher </a:t>
            </a:r>
            <a:r>
              <a:rPr lang="en-US" sz="2800" dirty="0" err="1" smtClean="0"/>
              <a:t>CertificateModules</a:t>
            </a:r>
            <a:endParaRPr lang="en-US" sz="2800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125538"/>
            <a:ext cx="8497639" cy="5000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dirty="0" smtClean="0">
                <a:solidFill>
                  <a:srgbClr val="9B221F"/>
                </a:solidFill>
              </a:rPr>
              <a:t>1 YEAR PROGRAMME:</a:t>
            </a:r>
          </a:p>
          <a:p>
            <a:pPr eaLnBrk="1" hangingPunct="1">
              <a:lnSpc>
                <a:spcPct val="200000"/>
              </a:lnSpc>
            </a:pPr>
            <a:r>
              <a:rPr lang="en-US" dirty="0" smtClean="0"/>
              <a:t>Pharmacy in Practice  ZPA101, ZPA102</a:t>
            </a:r>
          </a:p>
          <a:p>
            <a:pPr eaLnBrk="1" hangingPunct="1">
              <a:lnSpc>
                <a:spcPct val="200000"/>
              </a:lnSpc>
            </a:pPr>
            <a:r>
              <a:rPr lang="en-US" dirty="0"/>
              <a:t>Practical </a:t>
            </a:r>
            <a:r>
              <a:rPr lang="en-US" dirty="0" smtClean="0"/>
              <a:t>Pharmaceutics  ZAP101, ZAP102</a:t>
            </a:r>
            <a:endParaRPr lang="en-US" dirty="0"/>
          </a:p>
          <a:p>
            <a:pPr eaLnBrk="1" hangingPunct="1">
              <a:lnSpc>
                <a:spcPct val="200000"/>
              </a:lnSpc>
            </a:pPr>
            <a:r>
              <a:rPr lang="en-US" dirty="0" smtClean="0"/>
              <a:t>Clinical </a:t>
            </a:r>
            <a:r>
              <a:rPr lang="en-US" dirty="0"/>
              <a:t>Medicine </a:t>
            </a:r>
            <a:r>
              <a:rPr lang="en-US" dirty="0" smtClean="0"/>
              <a:t>Use ZAC101, ZAC102</a:t>
            </a:r>
            <a:endParaRPr lang="en-US" dirty="0"/>
          </a:p>
          <a:p>
            <a:pPr eaLnBrk="1" hangingPunct="1">
              <a:lnSpc>
                <a:spcPct val="200000"/>
              </a:lnSpc>
            </a:pPr>
            <a:r>
              <a:rPr lang="en-US" dirty="0"/>
              <a:t>Pharmacy Business Environment </a:t>
            </a:r>
            <a:r>
              <a:rPr lang="en-US" dirty="0" smtClean="0"/>
              <a:t>ZAM101, ZAM102</a:t>
            </a:r>
            <a:endParaRPr lang="en-US" dirty="0"/>
          </a:p>
          <a:p>
            <a:pPr eaLnBrk="1" hangingPunct="1"/>
            <a:r>
              <a:rPr lang="en-US" dirty="0"/>
              <a:t>One elective module – choice between 2 </a:t>
            </a:r>
            <a:r>
              <a:rPr lang="en-US" dirty="0" smtClean="0"/>
              <a:t>options</a:t>
            </a:r>
          </a:p>
          <a:p>
            <a:pPr lvl="3" eaLnBrk="1" hangingPunct="1"/>
            <a:r>
              <a:rPr lang="en-US" sz="2000" dirty="0" smtClean="0"/>
              <a:t>Health and Wellness Promotion ZAH100</a:t>
            </a:r>
          </a:p>
          <a:p>
            <a:pPr lvl="3" eaLnBrk="1" hangingPunct="1"/>
            <a:r>
              <a:rPr lang="en-US" sz="2000" dirty="0" smtClean="0"/>
              <a:t>Information and Communication Technology in Pharmacy ZAR100</a:t>
            </a:r>
            <a:endParaRPr lang="en-US" sz="2000" dirty="0"/>
          </a:p>
          <a:p>
            <a:pPr eaLnBrk="1" hangingPunct="1"/>
            <a:endParaRPr lang="en-US" sz="2000" dirty="0" smtClean="0"/>
          </a:p>
          <a:p>
            <a:pPr eaLnBrk="1" hangingPunct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26469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 CONCLUSION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11268" name="Picture 4" descr="j0271172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565400"/>
            <a:ext cx="2751138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j0078795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765175"/>
            <a:ext cx="2624138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3635375" y="3141663"/>
            <a:ext cx="2520950" cy="14398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1" name="WordArt 7"/>
          <p:cNvSpPr>
            <a:spLocks noChangeArrowheads="1" noChangeShapeType="1" noTextEdit="1"/>
          </p:cNvSpPr>
          <p:nvPr/>
        </p:nvSpPr>
        <p:spPr bwMode="auto">
          <a:xfrm rot="1670855">
            <a:off x="4067175" y="3213100"/>
            <a:ext cx="1752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+ </a:t>
            </a:r>
            <a:r>
              <a:rPr lang="en-GB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 YEAR</a:t>
            </a:r>
            <a:endParaRPr lang="en-GB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314884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Achievements….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ZA" dirty="0" smtClean="0"/>
              <a:t>Staff actively involved in professional activities:</a:t>
            </a:r>
          </a:p>
          <a:p>
            <a:pPr lvl="1">
              <a:buFont typeface="Arial" pitchFamily="34" charset="0"/>
              <a:buChar char="•"/>
            </a:pPr>
            <a:r>
              <a:rPr lang="en-ZA" sz="2000" dirty="0" smtClean="0"/>
              <a:t>South </a:t>
            </a:r>
            <a:r>
              <a:rPr lang="en-ZA" sz="2000" dirty="0"/>
              <a:t>African Pharmacy </a:t>
            </a:r>
            <a:r>
              <a:rPr lang="en-ZA" sz="2000" dirty="0" smtClean="0"/>
              <a:t>Council (SAPC), Academy of Pharmaceutical Sciences, Pharmaceutical </a:t>
            </a:r>
            <a:r>
              <a:rPr lang="en-ZA" sz="2000" dirty="0"/>
              <a:t>Society of South Africa </a:t>
            </a:r>
            <a:r>
              <a:rPr lang="en-ZA" sz="2000" dirty="0" smtClean="0"/>
              <a:t>(PSSA) and </a:t>
            </a:r>
            <a:r>
              <a:rPr lang="en-ZA" sz="2000" dirty="0"/>
              <a:t>other national and international </a:t>
            </a:r>
            <a:r>
              <a:rPr lang="en-ZA" sz="2000" dirty="0" smtClean="0"/>
              <a:t>bodies</a:t>
            </a:r>
          </a:p>
          <a:p>
            <a:pPr marL="0" indent="0">
              <a:buNone/>
            </a:pPr>
            <a:endParaRPr lang="en-ZA" dirty="0" smtClean="0"/>
          </a:p>
          <a:p>
            <a:pPr>
              <a:buFont typeface="Arial" pitchFamily="34" charset="0"/>
              <a:buChar char="•"/>
            </a:pPr>
            <a:r>
              <a:rPr lang="en-ZA" dirty="0"/>
              <a:t> </a:t>
            </a:r>
            <a:r>
              <a:rPr lang="en-ZA" dirty="0" smtClean="0"/>
              <a:t>Staff have well established research records – supervision of postgraduate students (masters &amp; doctoral level); </a:t>
            </a:r>
            <a:r>
              <a:rPr lang="en-ZA" dirty="0"/>
              <a:t> </a:t>
            </a:r>
            <a:r>
              <a:rPr lang="en-ZA" dirty="0" smtClean="0"/>
              <a:t> scientific publications; conference presentations; serve on editorial / review panels of scientific journals</a:t>
            </a:r>
            <a:endParaRPr lang="en-ZA" sz="2000" dirty="0" smtClean="0"/>
          </a:p>
          <a:p>
            <a:pPr lvl="2">
              <a:buFont typeface="Arial" pitchFamily="34" charset="0"/>
              <a:buChar char="•"/>
            </a:pPr>
            <a:r>
              <a:rPr lang="en-ZA" sz="2000" dirty="0" smtClean="0"/>
              <a:t>One NRF rated researcher (Truter)</a:t>
            </a:r>
          </a:p>
          <a:p>
            <a:pPr lvl="2">
              <a:buFont typeface="Arial" pitchFamily="34" charset="0"/>
              <a:buChar char="•"/>
            </a:pPr>
            <a:r>
              <a:rPr lang="en-ZA" sz="2000" dirty="0" smtClean="0"/>
              <a:t>Prof Ilse Truter - Top Researcher in Faculty of Health Sciences  </a:t>
            </a:r>
          </a:p>
          <a:p>
            <a:pPr lvl="2">
              <a:buFont typeface="Arial" pitchFamily="34" charset="0"/>
              <a:buChar char="•"/>
            </a:pPr>
            <a:r>
              <a:rPr lang="en-ZA" sz="2000" dirty="0" smtClean="0"/>
              <a:t>Fulbright scholar &amp; NMMU Rising Star – </a:t>
            </a:r>
            <a:r>
              <a:rPr lang="en-ZA" sz="2000" dirty="0"/>
              <a:t>M</a:t>
            </a:r>
            <a:r>
              <a:rPr lang="en-ZA" sz="2000" dirty="0" smtClean="0"/>
              <a:t>s Milli Reddy</a:t>
            </a:r>
          </a:p>
          <a:p>
            <a:pPr lvl="2">
              <a:buFont typeface="Arial" pitchFamily="34" charset="0"/>
              <a:buChar char="•"/>
            </a:pPr>
            <a:r>
              <a:rPr lang="en-ZA" sz="2000" dirty="0" smtClean="0"/>
              <a:t>Brian Seymour national award – </a:t>
            </a:r>
            <a:r>
              <a:rPr lang="en-ZA" sz="2000" dirty="0" err="1" smtClean="0"/>
              <a:t>Charl</a:t>
            </a:r>
            <a:r>
              <a:rPr lang="en-ZA" sz="2000" dirty="0" smtClean="0"/>
              <a:t> Botha, Michelle Bennett &amp; Raydon Juta</a:t>
            </a:r>
          </a:p>
          <a:p>
            <a:pPr marL="174625" lvl="1" indent="0">
              <a:buNone/>
            </a:pPr>
            <a:endParaRPr lang="en-ZA" dirty="0" smtClean="0"/>
          </a:p>
        </p:txBody>
      </p:sp>
    </p:spTree>
    <p:extLst>
      <p:ext uri="{BB962C8B-B14F-4D97-AF65-F5344CB8AC3E}">
        <p14:creationId xmlns:p14="http://schemas.microsoft.com/office/powerpoint/2010/main" val="43921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221088"/>
            <a:ext cx="8640960" cy="2448272"/>
          </a:xfrm>
        </p:spPr>
        <p:txBody>
          <a:bodyPr/>
          <a:lstStyle/>
          <a:p>
            <a:r>
              <a:rPr lang="en-US" dirty="0" smtClean="0"/>
              <a:t>Achievements….</a:t>
            </a:r>
            <a:endParaRPr lang="en-US" dirty="0"/>
          </a:p>
        </p:txBody>
      </p:sp>
      <p:pic>
        <p:nvPicPr>
          <p:cNvPr id="1026" name="Picture 2" descr="H:\My Documents\My Pictures\PHARMACY LIFE\NMMU Dispensing jackets 200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168" y="0"/>
            <a:ext cx="5737920" cy="430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0" y="4365104"/>
            <a:ext cx="9121152" cy="2348880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ZA" sz="2400" dirty="0"/>
              <a:t>C</a:t>
            </a:r>
            <a:r>
              <a:rPr lang="en-ZA" sz="2400" dirty="0" smtClean="0"/>
              <a:t>onsistently produce top performing graduates in the </a:t>
            </a:r>
            <a:r>
              <a:rPr lang="en-ZA" sz="2400" dirty="0"/>
              <a:t>national </a:t>
            </a:r>
            <a:r>
              <a:rPr lang="en-ZA" sz="2400" dirty="0" smtClean="0"/>
              <a:t>pre-registration exam set by SAPC (South African Pharmacy Council)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ZA" sz="2400" dirty="0" smtClean="0"/>
              <a:t>Excellent working relationship with local pharmacists in public and private sectors - experiential on-site learning programmes</a:t>
            </a:r>
          </a:p>
          <a:p>
            <a:pPr marL="174625" lvl="1" indent="0">
              <a:buNone/>
            </a:pPr>
            <a:endParaRPr lang="en-ZA" sz="2000" dirty="0" smtClean="0"/>
          </a:p>
        </p:txBody>
      </p:sp>
    </p:spTree>
    <p:extLst>
      <p:ext uri="{BB962C8B-B14F-4D97-AF65-F5344CB8AC3E}">
        <p14:creationId xmlns:p14="http://schemas.microsoft.com/office/powerpoint/2010/main" val="190311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Highlights ….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ZA" dirty="0" smtClean="0"/>
              <a:t>National </a:t>
            </a:r>
            <a:r>
              <a:rPr lang="en-ZA" dirty="0" err="1" smtClean="0"/>
              <a:t>Dept</a:t>
            </a:r>
            <a:r>
              <a:rPr lang="en-ZA" dirty="0" smtClean="0"/>
              <a:t> Education granted R24 million refurbishment funding </a:t>
            </a:r>
          </a:p>
          <a:p>
            <a:pPr lvl="1">
              <a:buFont typeface="Arial" pitchFamily="34" charset="0"/>
              <a:buChar char="•"/>
            </a:pPr>
            <a:r>
              <a:rPr lang="en-ZA" dirty="0" smtClean="0"/>
              <a:t>ensure state-of-the-art training facilities - 2012</a:t>
            </a:r>
          </a:p>
          <a:p>
            <a:pPr>
              <a:buFont typeface="Arial" pitchFamily="34" charset="0"/>
              <a:buChar char="•"/>
            </a:pPr>
            <a:endParaRPr lang="en-ZA" dirty="0" smtClean="0"/>
          </a:p>
          <a:p>
            <a:pPr>
              <a:buFont typeface="Arial" pitchFamily="34" charset="0"/>
              <a:buChar char="•"/>
            </a:pPr>
            <a:r>
              <a:rPr lang="en-ZA" dirty="0" smtClean="0"/>
              <a:t> New Integrated BPharm curriculum to ensure undergraduate training is modern, in line with international trends and relevant to South </a:t>
            </a:r>
            <a:r>
              <a:rPr lang="en-ZA" dirty="0"/>
              <a:t>A</a:t>
            </a:r>
            <a:r>
              <a:rPr lang="en-ZA" dirty="0" smtClean="0"/>
              <a:t>frica’s needs</a:t>
            </a:r>
          </a:p>
          <a:p>
            <a:pPr>
              <a:buFont typeface="Arial" pitchFamily="34" charset="0"/>
              <a:buChar char="•"/>
            </a:pPr>
            <a:endParaRPr lang="en-ZA" dirty="0"/>
          </a:p>
          <a:p>
            <a:pPr>
              <a:buFont typeface="Arial" pitchFamily="34" charset="0"/>
              <a:buChar char="•"/>
            </a:pPr>
            <a:r>
              <a:rPr lang="en-ZA" dirty="0" smtClean="0"/>
              <a:t>First University in South Africa to train mid level workers 	Pharmacy Technical Assistant Programme (Higher 	Certificate)</a:t>
            </a:r>
          </a:p>
          <a:p>
            <a:pPr>
              <a:buFont typeface="Arial" pitchFamily="34" charset="0"/>
              <a:buChar char="•"/>
            </a:pPr>
            <a:endParaRPr lang="en-ZA" dirty="0"/>
          </a:p>
          <a:p>
            <a:pPr>
              <a:buFont typeface="Arial" pitchFamily="34" charset="0"/>
              <a:buChar char="•"/>
            </a:pPr>
            <a:endParaRPr lang="en-ZA" dirty="0" smtClean="0"/>
          </a:p>
          <a:p>
            <a:pPr>
              <a:buFont typeface="Arial" pitchFamily="34" charset="0"/>
              <a:buChar char="•"/>
            </a:pPr>
            <a:endParaRPr lang="en-ZA" dirty="0"/>
          </a:p>
          <a:p>
            <a:pPr>
              <a:buFont typeface="Arial" pitchFamily="34" charset="0"/>
              <a:buChar char="•"/>
            </a:pPr>
            <a:endParaRPr lang="en-ZA" dirty="0" smtClean="0"/>
          </a:p>
        </p:txBody>
      </p:sp>
    </p:spTree>
    <p:extLst>
      <p:ext uri="{BB962C8B-B14F-4D97-AF65-F5344CB8AC3E}">
        <p14:creationId xmlns:p14="http://schemas.microsoft.com/office/powerpoint/2010/main" val="355310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What happens next? .. compulsory events</a:t>
            </a:r>
          </a:p>
        </p:txBody>
      </p:sp>
      <p:graphicFrame>
        <p:nvGraphicFramePr>
          <p:cNvPr id="24651" name="Group 7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2780852"/>
              </p:ext>
            </p:extLst>
          </p:nvPr>
        </p:nvGraphicFramePr>
        <p:xfrm>
          <a:off x="142875" y="1000125"/>
          <a:ext cx="8893622" cy="5195134"/>
        </p:xfrm>
        <a:graphic>
          <a:graphicData uri="http://schemas.openxmlformats.org/drawingml/2006/table">
            <a:tbl>
              <a:tblPr/>
              <a:tblGrid>
                <a:gridCol w="2556917"/>
                <a:gridCol w="6336705"/>
              </a:tblGrid>
              <a:tr h="45715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BPharm &amp;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HCert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 orientation programme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Weds 30</a:t>
                      </a:r>
                      <a:r>
                        <a:rPr kumimoji="0" lang="en-US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th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 Jan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Registration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 on South Campus (Indoor Sports Centre) </a:t>
                      </a:r>
                    </a:p>
                    <a:p>
                      <a:r>
                        <a:rPr lang="en-US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HCert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 Pharmacy Support - 08:30-09:30 	</a:t>
                      </a:r>
                    </a:p>
                    <a:p>
                      <a:r>
                        <a:rPr lang="en-GB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 Pharm - 09:30-10:30 	</a:t>
                      </a:r>
                    </a:p>
                  </a:txBody>
                  <a:tcPr marT="45716" marB="4571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7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Wed 6</a:t>
                      </a:r>
                      <a:r>
                        <a:rPr kumimoji="0" lang="en-US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th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 Feb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057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Departmental meeting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BPharm1 at 09h00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HCert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 at 11:00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on South Campus in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12-02-88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057"/>
                        </a:solidFill>
                        <a:effectLst/>
                        <a:latin typeface="Arial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Meet the staff ; prepare for lectures; PEPSA fun event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BPharm1:14h00 – 15h00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  Computing Fundamentals   (WFRV101)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Venue: 123  00 07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28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Z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Thur</a:t>
                      </a:r>
                      <a:r>
                        <a:rPr kumimoji="0" lang="en-Z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 7</a:t>
                      </a:r>
                      <a:r>
                        <a:rPr kumimoji="0" lang="en-ZA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th</a:t>
                      </a:r>
                      <a:r>
                        <a:rPr kumimoji="0" lang="en-Z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Z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Feb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Z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How2@nmmu Buddy programme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Z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09h00 – 15h00 in 12 02 88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all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Mon 11</a:t>
                      </a:r>
                      <a:r>
                        <a:rPr kumimoji="0" lang="en-US" sz="1800" b="1" i="0" u="none" strike="noStrike" cap="all" normalizeH="0" baseline="3000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th</a:t>
                      </a:r>
                      <a:r>
                        <a:rPr kumimoji="0" lang="en-US" sz="1800" b="1" i="0" u="none" strike="noStrike" cap="all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 Feb 2012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all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Lectures start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Staff welcome you to the Pharmacy Department</a:t>
            </a:r>
          </a:p>
          <a:p>
            <a:pPr lvl="3"/>
            <a:r>
              <a:rPr lang="en-US" dirty="0" smtClean="0"/>
              <a:t>Building 12 (Biological Sciences Building)</a:t>
            </a:r>
          </a:p>
          <a:p>
            <a:pPr lvl="3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and 3</a:t>
            </a:r>
            <a:r>
              <a:rPr lang="en-US" baseline="30000" dirty="0" smtClean="0"/>
              <a:t>rd</a:t>
            </a:r>
            <a:r>
              <a:rPr lang="en-US" dirty="0" smtClean="0"/>
              <a:t> Floors</a:t>
            </a:r>
          </a:p>
          <a:p>
            <a:pPr marL="1371600" lvl="3" indent="0">
              <a:buNone/>
            </a:pPr>
            <a:endParaRPr lang="en-US" dirty="0" smtClean="0"/>
          </a:p>
          <a:p>
            <a:r>
              <a:rPr lang="en-US" dirty="0" smtClean="0"/>
              <a:t>Congratulate you, the first year students, on your choice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2013 – first year of presentation of:</a:t>
            </a:r>
          </a:p>
          <a:p>
            <a:pPr lvl="3"/>
            <a:r>
              <a:rPr lang="en-US" dirty="0" smtClean="0"/>
              <a:t>New integrated BPharm degree</a:t>
            </a:r>
          </a:p>
          <a:p>
            <a:pPr lvl="3"/>
            <a:r>
              <a:rPr lang="en-US" dirty="0" smtClean="0"/>
              <a:t>New Pharmacy Technical Assistant programme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412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Nelson </a:t>
            </a:r>
            <a:r>
              <a:rPr lang="en-US" dirty="0"/>
              <a:t>Mandela </a:t>
            </a:r>
            <a:r>
              <a:rPr lang="en-US" dirty="0" smtClean="0"/>
              <a:t>Metropolitan University..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solidFill>
                  <a:srgbClr val="9B221F"/>
                </a:solidFill>
              </a:rPr>
              <a:t>training pharmacists for tomorrow…..</a:t>
            </a:r>
            <a:endParaRPr lang="en-US" sz="4000" b="1" dirty="0" smtClean="0">
              <a:solidFill>
                <a:srgbClr val="9B221F"/>
              </a:solidFill>
            </a:endParaRPr>
          </a:p>
          <a:p>
            <a:pPr eaLnBrk="1" hangingPunct="1"/>
            <a:endParaRPr lang="en-GB" dirty="0" smtClean="0"/>
          </a:p>
        </p:txBody>
      </p:sp>
      <p:pic>
        <p:nvPicPr>
          <p:cNvPr id="2051" name="Picture 3" descr="H:\My Documents\My Pictures\OATH CEREMONY\Induction into Profession 2010\DSC_96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7140866" cy="474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Pharmacy @ NMMU</a:t>
            </a:r>
            <a:endParaRPr lang="en-GB" sz="400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505825" cy="532779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ZA" sz="3000" b="1" dirty="0" smtClean="0">
                <a:solidFill>
                  <a:srgbClr val="9B221F"/>
                </a:solidFill>
              </a:rPr>
              <a:t>CONTACT DETAILS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ZA" sz="3000" b="1" dirty="0" smtClean="0">
                <a:solidFill>
                  <a:schemeClr val="tx1"/>
                </a:solidFill>
              </a:rPr>
              <a:t>Web: </a:t>
            </a:r>
            <a:r>
              <a:rPr lang="en-ZA" sz="3000" dirty="0" smtClean="0">
                <a:solidFill>
                  <a:schemeClr val="tx1"/>
                </a:solidFill>
                <a:hlinkClick r:id="rId2"/>
              </a:rPr>
              <a:t>www.nmmu.ac.za/pharmacy</a:t>
            </a:r>
            <a:endParaRPr lang="en-ZA" sz="3000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ZA" sz="3000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ZA" sz="3000" b="1" dirty="0" smtClean="0">
                <a:solidFill>
                  <a:schemeClr val="tx1"/>
                </a:solidFill>
              </a:rPr>
              <a:t>Email: </a:t>
            </a:r>
            <a:r>
              <a:rPr lang="en-ZA" sz="3000" dirty="0" smtClean="0">
                <a:solidFill>
                  <a:schemeClr val="tx1"/>
                </a:solidFill>
                <a:hlinkClick r:id="rId3"/>
              </a:rPr>
              <a:t>pharmacy@nmmu.ac.za</a:t>
            </a:r>
            <a:endParaRPr lang="en-ZA" sz="3000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ZA" sz="3000" b="1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ZA" sz="3000" b="1" dirty="0" smtClean="0">
                <a:solidFill>
                  <a:schemeClr val="tx1"/>
                </a:solidFill>
              </a:rPr>
              <a:t>Telephone: </a:t>
            </a:r>
            <a:r>
              <a:rPr lang="en-ZA" sz="3000" dirty="0" smtClean="0">
                <a:solidFill>
                  <a:schemeClr val="tx1"/>
                </a:solidFill>
              </a:rPr>
              <a:t>(041) 504-2128 (office hours)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ZA" sz="3000" b="1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ZA" sz="3000" b="1" dirty="0" smtClean="0">
                <a:solidFill>
                  <a:schemeClr val="tx1"/>
                </a:solidFill>
              </a:rPr>
              <a:t>Fax: </a:t>
            </a:r>
            <a:r>
              <a:rPr lang="en-ZA" sz="3000" dirty="0" smtClean="0">
                <a:solidFill>
                  <a:schemeClr val="tx1"/>
                </a:solidFill>
              </a:rPr>
              <a:t>(041) 504-2744</a:t>
            </a:r>
            <a:endParaRPr lang="en-GB" sz="3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</a:p>
        </p:txBody>
      </p:sp>
      <p:graphicFrame>
        <p:nvGraphicFramePr>
          <p:cNvPr id="19518" name="Group 6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306341"/>
              </p:ext>
            </p:extLst>
          </p:nvPr>
        </p:nvGraphicFramePr>
        <p:xfrm>
          <a:off x="38080" y="116632"/>
          <a:ext cx="9118440" cy="6770947"/>
        </p:xfrm>
        <a:graphic>
          <a:graphicData uri="http://schemas.openxmlformats.org/drawingml/2006/table">
            <a:tbl>
              <a:tblPr/>
              <a:tblGrid>
                <a:gridCol w="4317896"/>
                <a:gridCol w="4800544"/>
              </a:tblGrid>
              <a:tr h="86409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PHARMACY DEPARTMENT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Head of Department: Mrs Shirley-Anne Boschmans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8611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Academic Staff: Programme and Stream Coordinators &amp; Lecturers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221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3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BPharm Programme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Mrs S-A Boschmans</a:t>
                      </a:r>
                      <a:endParaRPr lang="en-GB" sz="1600" dirty="0"/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Clinical Pharmacy Stream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Mrs J McCartney</a:t>
                      </a:r>
                      <a:endParaRPr lang="en-GB" sz="1600" dirty="0"/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People and Systems Stream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Mrs S Burton</a:t>
                      </a:r>
                      <a:endParaRPr lang="en-GB" sz="1600" dirty="0"/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The Molecule Stream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Mrs M Keele</a:t>
                      </a:r>
                      <a:endParaRPr lang="en-GB" sz="1600" dirty="0"/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PTA Programme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Mrs T-L Fogarty</a:t>
                      </a:r>
                      <a:endParaRPr lang="en-GB" sz="1600" dirty="0"/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Postgraduate Programmes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Prof</a:t>
                      </a:r>
                      <a:r>
                        <a:rPr lang="en-US" sz="1600" baseline="0" dirty="0" smtClean="0"/>
                        <a:t> I Truter</a:t>
                      </a:r>
                      <a:endParaRPr lang="en-GB" sz="1600" dirty="0"/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6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Lecturers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Mrs J Barry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Ms L Kritiotis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Mr A Kritzinger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Mrs N Kubashe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Mr C Okafor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Mrs J Rishworth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Mr B Knoesen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5161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BPharm Service Courses (1st &amp; 2nd year):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Anatomy &amp; Physiology; Computers; Chemistry; Physics: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Biochemistry; Microbiology 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</a:p>
        </p:txBody>
      </p:sp>
      <p:graphicFrame>
        <p:nvGraphicFramePr>
          <p:cNvPr id="19518" name="Group 6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4306063"/>
              </p:ext>
            </p:extLst>
          </p:nvPr>
        </p:nvGraphicFramePr>
        <p:xfrm>
          <a:off x="38080" y="116632"/>
          <a:ext cx="9118440" cy="3735316"/>
        </p:xfrm>
        <a:graphic>
          <a:graphicData uri="http://schemas.openxmlformats.org/drawingml/2006/table">
            <a:tbl>
              <a:tblPr/>
              <a:tblGrid>
                <a:gridCol w="4317896"/>
                <a:gridCol w="4800544"/>
              </a:tblGrid>
              <a:tr h="86409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PHARMACY DEPARTMENT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Head of Department: Mrs Shirley-Anne Boschmans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8611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Support Staff: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221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3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</a:rPr>
                        <a:t>Laboratory technicians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Mrs J Taylor</a:t>
                      </a:r>
                    </a:p>
                    <a:p>
                      <a:r>
                        <a:rPr lang="en-US" sz="1600" dirty="0" smtClean="0"/>
                        <a:t>Mrs E Newman</a:t>
                      </a:r>
                    </a:p>
                    <a:p>
                      <a:r>
                        <a:rPr lang="en-US" sz="1600" dirty="0" smtClean="0"/>
                        <a:t>Mrs N Skhosana</a:t>
                      </a:r>
                    </a:p>
                    <a:p>
                      <a:r>
                        <a:rPr lang="en-US" sz="1600" dirty="0" smtClean="0"/>
                        <a:t>Mrs A van Jaarsveld</a:t>
                      </a:r>
                    </a:p>
                    <a:p>
                      <a:r>
                        <a:rPr lang="en-US" sz="1600" dirty="0" smtClean="0"/>
                        <a:t>Mrs J van Jaarsveld</a:t>
                      </a:r>
                      <a:endParaRPr lang="en-GB" sz="1600" dirty="0"/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9B221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3057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Laboratory Assistants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Mrs E </a:t>
                      </a:r>
                      <a:r>
                        <a:rPr lang="en-US" sz="1600" dirty="0" err="1" smtClean="0"/>
                        <a:t>Boltina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Mr W Grauman</a:t>
                      </a:r>
                    </a:p>
                    <a:p>
                      <a:r>
                        <a:rPr lang="en-US" sz="1600" dirty="0" smtClean="0"/>
                        <a:t>Mrs C </a:t>
                      </a:r>
                      <a:r>
                        <a:rPr lang="en-US" sz="1600" dirty="0" err="1" smtClean="0"/>
                        <a:t>Laxa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Mrs M Tube 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" name="Picture 4" descr="j03372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5064"/>
            <a:ext cx="3810000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j02160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214614"/>
            <a:ext cx="3455987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583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BACKGROUND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636838"/>
            <a:ext cx="3886200" cy="3382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Statutory Body</a:t>
            </a:r>
          </a:p>
          <a:p>
            <a:pPr eaLnBrk="1" hangingPunct="1"/>
            <a:r>
              <a:rPr lang="en-US" smtClean="0"/>
              <a:t>South African Pharmacy Council</a:t>
            </a: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636838"/>
            <a:ext cx="3886200" cy="3382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Professional Body</a:t>
            </a:r>
          </a:p>
          <a:p>
            <a:pPr eaLnBrk="1" hangingPunct="1"/>
            <a:r>
              <a:rPr lang="en-US" smtClean="0"/>
              <a:t>Pharmaceutical Society of SA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619250" y="4076700"/>
          <a:ext cx="1504950" cy="210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r:id="rId3" imgW="1504983" imgH="2104918" progId="Paint.Picture">
                  <p:embed/>
                </p:oleObj>
              </mc:Choice>
              <mc:Fallback>
                <p:oleObj r:id="rId3" imgW="1504983" imgH="210491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4076700"/>
                        <a:ext cx="1504950" cy="210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 Box 8"/>
          <p:cNvSpPr txBox="1">
            <a:spLocks noChangeArrowheads="1"/>
          </p:cNvSpPr>
          <p:nvPr/>
        </p:nvSpPr>
        <p:spPr bwMode="auto">
          <a:xfrm>
            <a:off x="539750" y="1614487"/>
            <a:ext cx="7921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Clr>
                <a:schemeClr val="hlink"/>
              </a:buClr>
              <a:buSzPct val="160000"/>
            </a:pPr>
            <a:r>
              <a:rPr lang="en-US" sz="2800"/>
              <a:t>Bodies involved in Pharmacy</a:t>
            </a:r>
          </a:p>
        </p:txBody>
      </p:sp>
      <p:sp>
        <p:nvSpPr>
          <p:cNvPr id="1031" name="Rectangle 9"/>
          <p:cNvSpPr>
            <a:spLocks noChangeArrowheads="1"/>
          </p:cNvSpPr>
          <p:nvPr/>
        </p:nvSpPr>
        <p:spPr bwMode="auto">
          <a:xfrm>
            <a:off x="539750" y="2565400"/>
            <a:ext cx="3095625" cy="6477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Rectangle 10"/>
          <p:cNvSpPr>
            <a:spLocks noChangeArrowheads="1"/>
          </p:cNvSpPr>
          <p:nvPr/>
        </p:nvSpPr>
        <p:spPr bwMode="auto">
          <a:xfrm>
            <a:off x="4716463" y="2565400"/>
            <a:ext cx="3095625" cy="6477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" name="Line 11"/>
          <p:cNvSpPr>
            <a:spLocks noChangeShapeType="1"/>
          </p:cNvSpPr>
          <p:nvPr/>
        </p:nvSpPr>
        <p:spPr bwMode="auto">
          <a:xfrm flipH="1">
            <a:off x="2771775" y="2133600"/>
            <a:ext cx="576263" cy="287338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4" name="Line 12"/>
          <p:cNvSpPr>
            <a:spLocks noChangeShapeType="1"/>
          </p:cNvSpPr>
          <p:nvPr/>
        </p:nvSpPr>
        <p:spPr bwMode="auto">
          <a:xfrm>
            <a:off x="5003800" y="2133600"/>
            <a:ext cx="576263" cy="287338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035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076700"/>
            <a:ext cx="2519362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529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Registration with SAPC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BPharm Students</a:t>
            </a:r>
          </a:p>
          <a:p>
            <a:pPr lvl="3"/>
            <a:r>
              <a:rPr lang="en-US" dirty="0" smtClean="0"/>
              <a:t>Register with SAPC as from 1</a:t>
            </a:r>
            <a:r>
              <a:rPr lang="en-US" baseline="30000" dirty="0" smtClean="0"/>
              <a:t>st</a:t>
            </a:r>
            <a:r>
              <a:rPr lang="en-US" dirty="0" smtClean="0"/>
              <a:t> year</a:t>
            </a:r>
          </a:p>
          <a:p>
            <a:pPr lvl="3"/>
            <a:r>
              <a:rPr lang="en-US" dirty="0" smtClean="0"/>
              <a:t>Registration category – Pharmacy Student</a:t>
            </a:r>
          </a:p>
          <a:p>
            <a:pPr lvl="3"/>
            <a:r>
              <a:rPr lang="en-US" dirty="0" smtClean="0"/>
              <a:t>Registration Fee: R</a:t>
            </a:r>
            <a:r>
              <a:rPr lang="en-GB" dirty="0" smtClean="0"/>
              <a:t>367.90</a:t>
            </a:r>
          </a:p>
          <a:p>
            <a:pPr lvl="3"/>
            <a:r>
              <a:rPr lang="en-US" dirty="0" smtClean="0"/>
              <a:t>Annual registration required 2</a:t>
            </a:r>
            <a:r>
              <a:rPr lang="en-US" baseline="30000" dirty="0" smtClean="0"/>
              <a:t>nd</a:t>
            </a:r>
            <a:r>
              <a:rPr lang="en-US" dirty="0" smtClean="0"/>
              <a:t> to 4</a:t>
            </a:r>
            <a:r>
              <a:rPr lang="en-US" baseline="30000" dirty="0" smtClean="0"/>
              <a:t>th</a:t>
            </a:r>
            <a:r>
              <a:rPr lang="en-US" dirty="0" smtClean="0"/>
              <a:t> year</a:t>
            </a:r>
          </a:p>
          <a:p>
            <a:pPr lvl="3"/>
            <a:r>
              <a:rPr lang="en-US" dirty="0" smtClean="0"/>
              <a:t>Annual Fee: </a:t>
            </a:r>
            <a:r>
              <a:rPr lang="en-ZA" dirty="0" smtClean="0"/>
              <a:t>R173.29</a:t>
            </a:r>
          </a:p>
          <a:p>
            <a:pPr lvl="1"/>
            <a:endParaRPr lang="en-ZA" dirty="0"/>
          </a:p>
          <a:p>
            <a:r>
              <a:rPr lang="en-ZA" dirty="0" smtClean="0"/>
              <a:t>PTA Students</a:t>
            </a:r>
          </a:p>
          <a:p>
            <a:pPr lvl="3"/>
            <a:r>
              <a:rPr lang="en-ZA" dirty="0" smtClean="0"/>
              <a:t>Register with SAPC</a:t>
            </a:r>
          </a:p>
          <a:p>
            <a:pPr lvl="3"/>
            <a:r>
              <a:rPr lang="en-ZA" dirty="0" smtClean="0"/>
              <a:t>Details still to be announced by SAPC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627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92725" y="2420938"/>
            <a:ext cx="3455988" cy="3816350"/>
          </a:xfrm>
        </p:spPr>
        <p:txBody>
          <a:bodyPr/>
          <a:lstStyle/>
          <a:p>
            <a:pPr eaLnBrk="1" hangingPunct="1">
              <a:defRPr/>
            </a:pPr>
            <a:r>
              <a:rPr lang="en-ZA" sz="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en-GB" sz="5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635896" y="2924944"/>
            <a:ext cx="5508104" cy="3933056"/>
          </a:xfrm>
          <a:prstGeom prst="rect">
            <a:avLst/>
          </a:prstGeom>
          <a:solidFill>
            <a:srgbClr val="9B22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ZA" sz="4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Bachelor of Pharmacy </a:t>
            </a:r>
            <a:r>
              <a:rPr lang="en-ZA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Degree (BPharm)</a:t>
            </a:r>
            <a:br>
              <a:rPr lang="en-ZA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ZA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  <a:sym typeface="Wingdings"/>
              </a:rPr>
              <a:t></a:t>
            </a:r>
            <a:r>
              <a:rPr lang="en-ZA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ZA" sz="5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ZA" sz="5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ZA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Pharmacist</a:t>
            </a:r>
            <a:endParaRPr lang="en-GB" sz="40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318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sz="4000" smtClean="0"/>
              <a:t>The BPharm Degree</a:t>
            </a:r>
            <a:endParaRPr lang="en-GB" sz="40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28775"/>
            <a:ext cx="4824412" cy="44973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000" dirty="0" smtClean="0"/>
              <a:t>  4 year Bachelors degree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3000" dirty="0" smtClean="0"/>
              <a:t>  Internship (1 year)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3000" dirty="0" smtClean="0"/>
              <a:t>  Community service (1 </a:t>
            </a:r>
            <a:r>
              <a:rPr lang="en-US" sz="3000" dirty="0" err="1" smtClean="0"/>
              <a:t>yr</a:t>
            </a:r>
            <a:r>
              <a:rPr lang="en-US" sz="30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3000" dirty="0" smtClean="0"/>
              <a:t>  Registration as a pharmacist (South African Pharmacy Council)</a:t>
            </a:r>
          </a:p>
          <a:p>
            <a:pPr eaLnBrk="1" hangingPunct="1">
              <a:lnSpc>
                <a:spcPct val="90000"/>
              </a:lnSpc>
            </a:pPr>
            <a:endParaRPr lang="en-GB" sz="3000" dirty="0" smtClean="0"/>
          </a:p>
        </p:txBody>
      </p:sp>
      <p:pic>
        <p:nvPicPr>
          <p:cNvPr id="4100" name="Picture 4" descr="j03210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125538"/>
            <a:ext cx="3546475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iagram group"/>
          <p:cNvGrpSpPr/>
          <p:nvPr/>
        </p:nvGrpSpPr>
        <p:grpSpPr>
          <a:xfrm>
            <a:off x="6588224" y="1556792"/>
            <a:ext cx="649863" cy="1786250"/>
            <a:chOff x="3287299" y="868305"/>
            <a:chExt cx="649863" cy="1786250"/>
          </a:xfrm>
          <a:solidFill>
            <a:srgbClr val="003057"/>
          </a:solidFill>
          <a:scene3d>
            <a:camera prst="perspectiveLeft" zoom="91000"/>
            <a:lightRig rig="threePt" dir="t">
              <a:rot lat="0" lon="0" rev="20640000"/>
            </a:lightRig>
          </a:scene3d>
        </p:grpSpPr>
        <p:sp>
          <p:nvSpPr>
            <p:cNvPr id="13" name="Left Arrow 12"/>
            <p:cNvSpPr/>
            <p:nvPr/>
          </p:nvSpPr>
          <p:spPr>
            <a:xfrm rot="16200000">
              <a:off x="2719106" y="1436498"/>
              <a:ext cx="1786250" cy="649863"/>
            </a:xfrm>
            <a:prstGeom prst="leftArrow">
              <a:avLst>
                <a:gd name="adj1" fmla="val 60000"/>
                <a:gd name="adj2" fmla="val 50000"/>
              </a:avLst>
            </a:prstGeom>
            <a:grpFill/>
            <a:sp3d z="-211800">
              <a:bevelT w="40600" h="20600" prst="relaxedInset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</p:grpSp>
      <p:grpSp>
        <p:nvGrpSpPr>
          <p:cNvPr id="3" name="Diagram group"/>
          <p:cNvGrpSpPr/>
          <p:nvPr/>
        </p:nvGrpSpPr>
        <p:grpSpPr>
          <a:xfrm>
            <a:off x="2123728" y="1556792"/>
            <a:ext cx="649863" cy="1786250"/>
            <a:chOff x="3287299" y="868305"/>
            <a:chExt cx="649863" cy="1786250"/>
          </a:xfrm>
          <a:solidFill>
            <a:srgbClr val="003057"/>
          </a:solidFill>
          <a:scene3d>
            <a:camera prst="perspectiveLeft" zoom="91000"/>
            <a:lightRig rig="threePt" dir="t">
              <a:rot lat="0" lon="0" rev="20640000"/>
            </a:lightRig>
          </a:scene3d>
        </p:grpSpPr>
        <p:sp>
          <p:nvSpPr>
            <p:cNvPr id="17" name="Left Arrow 16"/>
            <p:cNvSpPr/>
            <p:nvPr/>
          </p:nvSpPr>
          <p:spPr>
            <a:xfrm rot="16200000">
              <a:off x="2719106" y="1436498"/>
              <a:ext cx="1786250" cy="649863"/>
            </a:xfrm>
            <a:prstGeom prst="leftArrow">
              <a:avLst>
                <a:gd name="adj1" fmla="val 60000"/>
                <a:gd name="adj2" fmla="val 50000"/>
              </a:avLst>
            </a:prstGeom>
            <a:grpFill/>
            <a:sp3d z="-211800">
              <a:bevelT w="40600" h="20600" prst="relaxedInset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</p:grpSp>
      <p:grpSp>
        <p:nvGrpSpPr>
          <p:cNvPr id="4" name="Diagram group"/>
          <p:cNvGrpSpPr/>
          <p:nvPr/>
        </p:nvGrpSpPr>
        <p:grpSpPr>
          <a:xfrm>
            <a:off x="4231454" y="1535526"/>
            <a:ext cx="649863" cy="1138178"/>
            <a:chOff x="3287299" y="868305"/>
            <a:chExt cx="649863" cy="1786250"/>
          </a:xfrm>
          <a:solidFill>
            <a:srgbClr val="003057"/>
          </a:solidFill>
          <a:scene3d>
            <a:camera prst="perspectiveLeft" zoom="91000"/>
            <a:lightRig rig="threePt" dir="t">
              <a:rot lat="0" lon="0" rev="20640000"/>
            </a:lightRig>
          </a:scene3d>
        </p:grpSpPr>
        <p:sp>
          <p:nvSpPr>
            <p:cNvPr id="15" name="Left Arrow 14"/>
            <p:cNvSpPr/>
            <p:nvPr/>
          </p:nvSpPr>
          <p:spPr>
            <a:xfrm rot="16200000">
              <a:off x="2719106" y="1436498"/>
              <a:ext cx="1786250" cy="649863"/>
            </a:xfrm>
            <a:prstGeom prst="leftArrow">
              <a:avLst>
                <a:gd name="adj1" fmla="val 60000"/>
                <a:gd name="adj2" fmla="val 50000"/>
              </a:avLst>
            </a:prstGeom>
            <a:grpFill/>
            <a:sp3d z="-211800">
              <a:bevelT w="40600" h="20600" prst="relaxedInset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</p:grpSp>
      <p:sp>
        <p:nvSpPr>
          <p:cNvPr id="11269" name="Title 1"/>
          <p:cNvSpPr>
            <a:spLocks noGrp="1"/>
          </p:cNvSpPr>
          <p:nvPr>
            <p:ph type="title"/>
          </p:nvPr>
        </p:nvSpPr>
        <p:spPr>
          <a:xfrm>
            <a:off x="721702" y="82779"/>
            <a:ext cx="7772400" cy="1143001"/>
          </a:xfrm>
        </p:spPr>
        <p:txBody>
          <a:bodyPr/>
          <a:lstStyle/>
          <a:p>
            <a:pPr eaLnBrk="1" hangingPunct="1"/>
            <a:r>
              <a:rPr lang="en-US" b="1" dirty="0" smtClean="0"/>
              <a:t>INTEGRATED CURRICULUM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>
              <a:latin typeface="+mj-lt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40385761"/>
              </p:ext>
            </p:extLst>
          </p:nvPr>
        </p:nvGraphicFramePr>
        <p:xfrm>
          <a:off x="1048683" y="1976160"/>
          <a:ext cx="722446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Diagram group"/>
          <p:cNvGrpSpPr/>
          <p:nvPr/>
        </p:nvGrpSpPr>
        <p:grpSpPr>
          <a:xfrm>
            <a:off x="467543" y="1067473"/>
            <a:ext cx="7992888" cy="936104"/>
            <a:chOff x="2529126" y="1820"/>
            <a:chExt cx="2166210" cy="1732968"/>
          </a:xfrm>
          <a:scene3d>
            <a:camera prst="perspectiveLeft" zoom="91000"/>
            <a:lightRig rig="threePt" dir="t">
              <a:rot lat="0" lon="0" rev="20640000"/>
            </a:lightRig>
          </a:scene3d>
        </p:grpSpPr>
        <p:grpSp>
          <p:nvGrpSpPr>
            <p:cNvPr id="8" name="Group 7"/>
            <p:cNvGrpSpPr/>
            <p:nvPr/>
          </p:nvGrpSpPr>
          <p:grpSpPr>
            <a:xfrm>
              <a:off x="2529126" y="1820"/>
              <a:ext cx="2166210" cy="1732968"/>
              <a:chOff x="2529126" y="1820"/>
              <a:chExt cx="2166210" cy="1732968"/>
            </a:xfrm>
          </p:grpSpPr>
          <p:sp>
            <p:nvSpPr>
              <p:cNvPr id="9" name="Rounded Rectangle 8"/>
              <p:cNvSpPr/>
              <p:nvPr/>
            </p:nvSpPr>
            <p:spPr>
              <a:xfrm>
                <a:off x="2529126" y="1820"/>
                <a:ext cx="2166210" cy="1732968"/>
              </a:xfrm>
              <a:prstGeom prst="roundRect">
                <a:avLst>
                  <a:gd name="adj" fmla="val 10000"/>
                </a:avLst>
              </a:prstGeom>
              <a:solidFill>
                <a:srgbClr val="FFC000"/>
              </a:solidFill>
              <a:sp3d extrusionH="50600" prstMaterial="metal">
                <a:bevelT w="101600" h="80600" prst="relaxedInset"/>
                <a:bevelB w="80600" h="806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0" name="Rounded Rectangle 4"/>
              <p:cNvSpPr/>
              <p:nvPr/>
            </p:nvSpPr>
            <p:spPr>
              <a:xfrm>
                <a:off x="2579883" y="52577"/>
                <a:ext cx="2064696" cy="163145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78105" tIns="78105" rIns="78105" bIns="78105" spcCol="1270" anchor="ctr"/>
              <a:lstStyle/>
              <a:p>
                <a:pPr algn="ctr" defTabSz="18224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100" dirty="0"/>
                  <a:t>Foundation Courses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6614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794</Words>
  <Application>Microsoft Office PowerPoint</Application>
  <PresentationFormat>On-screen Show (4:3)</PresentationFormat>
  <Paragraphs>185</Paragraphs>
  <Slides>21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Default Design</vt:lpstr>
      <vt:lpstr>Bitmap Image</vt:lpstr>
      <vt:lpstr>PowerPoint Presentation</vt:lpstr>
      <vt:lpstr>WELCOME </vt:lpstr>
      <vt:lpstr> </vt:lpstr>
      <vt:lpstr> </vt:lpstr>
      <vt:lpstr>BACKGROUND</vt:lpstr>
      <vt:lpstr>Registration with SAPC</vt:lpstr>
      <vt:lpstr>)</vt:lpstr>
      <vt:lpstr>The BPharm Degree</vt:lpstr>
      <vt:lpstr>INTEGRATED CURRICULUM</vt:lpstr>
      <vt:lpstr>First Year Modules</vt:lpstr>
      <vt:lpstr>IN CONCLUSION</vt:lpstr>
      <vt:lpstr>Higher Certificate: Pharmacy Support   Pharmacy Technical Assistant (PTA)</vt:lpstr>
      <vt:lpstr>Midlevel Worker Qualifications</vt:lpstr>
      <vt:lpstr>Higher CertificateModules</vt:lpstr>
      <vt:lpstr>IN CONCLUSION</vt:lpstr>
      <vt:lpstr>Achievements….</vt:lpstr>
      <vt:lpstr>Achievements….</vt:lpstr>
      <vt:lpstr>Highlights ….</vt:lpstr>
      <vt:lpstr>What happens next? .. compulsory events</vt:lpstr>
      <vt:lpstr> Nelson Mandela Metropolitan University.. </vt:lpstr>
      <vt:lpstr>Pharmacy @ NMMU</vt:lpstr>
    </vt:vector>
  </TitlesOfParts>
  <Company>NMMU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CSchonknecht</dc:creator>
  <cp:lastModifiedBy>sfburton</cp:lastModifiedBy>
  <cp:revision>102</cp:revision>
  <cp:lastPrinted>2013-01-25T21:18:19Z</cp:lastPrinted>
  <dcterms:created xsi:type="dcterms:W3CDTF">2006-12-05T12:30:39Z</dcterms:created>
  <dcterms:modified xsi:type="dcterms:W3CDTF">2013-02-05T21:17:15Z</dcterms:modified>
</cp:coreProperties>
</file>